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5"/>
  </p:notesMasterIdLst>
  <p:sldIdLst>
    <p:sldId id="275" r:id="rId3"/>
    <p:sldId id="276" r:id="rId4"/>
    <p:sldId id="366" r:id="rId5"/>
    <p:sldId id="463" r:id="rId6"/>
    <p:sldId id="464" r:id="rId7"/>
    <p:sldId id="465" r:id="rId8"/>
    <p:sldId id="466" r:id="rId9"/>
    <p:sldId id="467" r:id="rId10"/>
    <p:sldId id="468" r:id="rId11"/>
    <p:sldId id="469" r:id="rId12"/>
    <p:sldId id="470" r:id="rId13"/>
    <p:sldId id="471" r:id="rId14"/>
    <p:sldId id="472" r:id="rId15"/>
    <p:sldId id="473" r:id="rId16"/>
    <p:sldId id="474" r:id="rId17"/>
    <p:sldId id="475" r:id="rId18"/>
    <p:sldId id="476" r:id="rId19"/>
    <p:sldId id="477" r:id="rId20"/>
    <p:sldId id="478" r:id="rId21"/>
    <p:sldId id="479" r:id="rId22"/>
    <p:sldId id="480" r:id="rId23"/>
    <p:sldId id="481" r:id="rId24"/>
    <p:sldId id="511" r:id="rId25"/>
    <p:sldId id="482" r:id="rId26"/>
    <p:sldId id="483" r:id="rId27"/>
    <p:sldId id="484" r:id="rId28"/>
    <p:sldId id="485" r:id="rId29"/>
    <p:sldId id="486" r:id="rId30"/>
    <p:sldId id="487" r:id="rId31"/>
    <p:sldId id="488" r:id="rId32"/>
    <p:sldId id="489" r:id="rId33"/>
    <p:sldId id="490" r:id="rId34"/>
    <p:sldId id="491" r:id="rId35"/>
    <p:sldId id="502" r:id="rId36"/>
    <p:sldId id="492" r:id="rId37"/>
    <p:sldId id="493" r:id="rId38"/>
    <p:sldId id="494" r:id="rId39"/>
    <p:sldId id="495" r:id="rId40"/>
    <p:sldId id="496" r:id="rId41"/>
    <p:sldId id="497" r:id="rId42"/>
    <p:sldId id="498" r:id="rId43"/>
    <p:sldId id="499" r:id="rId44"/>
    <p:sldId id="500" r:id="rId45"/>
    <p:sldId id="501" r:id="rId46"/>
    <p:sldId id="503" r:id="rId47"/>
    <p:sldId id="504" r:id="rId48"/>
    <p:sldId id="505" r:id="rId49"/>
    <p:sldId id="506" r:id="rId50"/>
    <p:sldId id="507" r:id="rId51"/>
    <p:sldId id="508" r:id="rId52"/>
    <p:sldId id="509" r:id="rId53"/>
    <p:sldId id="510" r:id="rId54"/>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73C8B"/>
    <a:srgbClr val="0B5ED7"/>
    <a:srgbClr val="CC3300"/>
    <a:srgbClr val="EBEBBD"/>
    <a:srgbClr val="FF66FF"/>
    <a:srgbClr val="FFFFFF"/>
    <a:srgbClr val="FFFF99"/>
    <a:srgbClr val="9966FF"/>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1398" y="108"/>
      </p:cViewPr>
      <p:guideLst>
        <p:guide orient="horz" pos="2160"/>
        <p:guide pos="29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pPr/>
              <a:t>01-03-2022</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pPr/>
              <a:t>‹#›</a:t>
            </a:fld>
            <a:endParaRPr lang="en-IN"/>
          </a:p>
        </p:txBody>
      </p:sp>
    </p:spTree>
    <p:extLst>
      <p:ext uri="{BB962C8B-B14F-4D97-AF65-F5344CB8AC3E}">
        <p14:creationId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4"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6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6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18" y="635635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8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62"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3" y="1859769"/>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3"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6"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20" y="6356362"/>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7"/>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80"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80"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80" y="6356362"/>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62"/>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62"/>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78"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78"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78" y="635635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5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5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6"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Data Analytics</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a:t>
            </a:r>
            <a:r>
              <a:rPr lang="en-US" dirty="0" smtClean="0">
                <a:solidFill>
                  <a:srgbClr val="002060"/>
                </a:solidFill>
                <a:latin typeface="Times New Roman" pitchFamily="18" charset="0"/>
                <a:cs typeface="Times New Roman" pitchFamily="18" charset="0"/>
              </a:rPr>
              <a:t>CS 3203N)</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smtClean="0">
                <a:solidFill>
                  <a:srgbClr val="FFFF00"/>
                </a:solidFill>
              </a:rPr>
              <a:t>Lecture #15</a:t>
            </a:r>
          </a:p>
          <a:p>
            <a:pPr algn="l">
              <a:buClr>
                <a:srgbClr val="0BD0D9"/>
              </a:buClr>
            </a:pPr>
            <a:r>
              <a:rPr lang="en-US" sz="2800" b="1" dirty="0" smtClean="0">
                <a:solidFill>
                  <a:srgbClr val="FFFF00"/>
                </a:solidFill>
              </a:rPr>
              <a:t>Association Rule Mining</a:t>
            </a:r>
            <a:endParaRPr lang="en-IN" sz="2800" b="1" dirty="0">
              <a:solidFill>
                <a:srgbClr val="FFFF00"/>
              </a:solidFill>
            </a:endParaRPr>
          </a:p>
        </p:txBody>
      </p:sp>
    </p:spTree>
    <p:extLst>
      <p:ext uri="{BB962C8B-B14F-4D97-AF65-F5344CB8AC3E}">
        <p14:creationId xmlns:p14="http://schemas.microsoft.com/office/powerpoint/2010/main"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334" y="-2"/>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Some basic definitions and terminologies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
        <p:nvSpPr>
          <p:cNvPr id="5" name="TextBox 4"/>
          <p:cNvSpPr txBox="1"/>
          <p:nvPr/>
        </p:nvSpPr>
        <p:spPr>
          <a:xfrm>
            <a:off x="119640" y="702891"/>
            <a:ext cx="9092725" cy="2800767"/>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Before going to discuss our actual topic, first we should go through some definitions and terminologies, which will be frequently referred to. We define each term followed by relevant example(s) to understand the term better.</a:t>
            </a:r>
          </a:p>
          <a:p>
            <a:pPr algn="just"/>
            <a:r>
              <a:rPr lang="en-US" sz="1600" dirty="0" smtClean="0">
                <a:latin typeface="Times New Roman" panose="02020603050405020304" pitchFamily="18" charset="0"/>
                <a:cs typeface="Times New Roman" panose="02020603050405020304" pitchFamily="18" charset="0"/>
              </a:rPr>
              <a:t>Following notations will be frequently referred to in our definitions.</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973764914"/>
                  </p:ext>
                </p:extLst>
              </p:nvPr>
            </p:nvGraphicFramePr>
            <p:xfrm>
              <a:off x="2857924" y="2340323"/>
              <a:ext cx="3616155" cy="3352800"/>
            </p:xfrm>
            <a:graphic>
              <a:graphicData uri="http://schemas.openxmlformats.org/drawingml/2006/table">
                <a:tbl>
                  <a:tblPr firstRow="1" bandRow="1">
                    <a:tableStyleId>{616DA210-FB5B-4158-B5E0-FEB733F419BA}</a:tableStyleId>
                  </a:tblPr>
                  <a:tblGrid>
                    <a:gridCol w="985653">
                      <a:extLst>
                        <a:ext uri="{9D8B030D-6E8A-4147-A177-3AD203B41FA5}">
                          <a16:colId xmlns:a16="http://schemas.microsoft.com/office/drawing/2014/main" val="3634399840"/>
                        </a:ext>
                      </a:extLst>
                    </a:gridCol>
                    <a:gridCol w="2630502">
                      <a:extLst>
                        <a:ext uri="{9D8B030D-6E8A-4147-A177-3AD203B41FA5}">
                          <a16:colId xmlns:a16="http://schemas.microsoft.com/office/drawing/2014/main" val="3375763300"/>
                        </a:ext>
                      </a:extLst>
                    </a:gridCol>
                  </a:tblGrid>
                  <a:tr h="325774">
                    <a:tc>
                      <a:txBody>
                        <a:bodyPr/>
                        <a:lstStyle/>
                        <a:p>
                          <a:r>
                            <a:rPr lang="en-US" sz="1600" dirty="0" smtClean="0">
                              <a:latin typeface="Times New Roman" panose="02020603050405020304" pitchFamily="18" charset="0"/>
                              <a:cs typeface="Times New Roman" panose="02020603050405020304" pitchFamily="18" charset="0"/>
                            </a:rPr>
                            <a:t>Notation</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Description</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2418169"/>
                      </a:ext>
                    </a:extLst>
                  </a:tr>
                  <a:tr h="329066">
                    <a:tc>
                      <a:txBody>
                        <a:bodyPr/>
                        <a:lstStyle/>
                        <a:p>
                          <a:pP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cs typeface="Times New Roman" panose="02020603050405020304" pitchFamily="18" charset="0"/>
                                  </a:rPr>
                                  <m:t>𝐷</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i="1" dirty="0" smtClean="0">
                                    <a:solidFill>
                                      <a:schemeClr val="tx1"/>
                                    </a:solidFill>
                                    <a:latin typeface="Cambria Math" panose="02040503050406030204" pitchFamily="18" charset="0"/>
                                    <a:cs typeface="Times New Roman" panose="02020603050405020304" pitchFamily="18" charset="0"/>
                                  </a:rPr>
                                  <m:t>𝐷𝑎𝑡𝑎𝑏𝑎𝑠𝑒</m:t>
                                </m:r>
                                <m:r>
                                  <a:rPr lang="en-US" sz="1600" i="1" dirty="0" smtClean="0">
                                    <a:solidFill>
                                      <a:schemeClr val="tx1"/>
                                    </a:solidFill>
                                    <a:latin typeface="Cambria Math" panose="02040503050406030204" pitchFamily="18" charset="0"/>
                                    <a:cs typeface="Times New Roman" panose="02020603050405020304" pitchFamily="18" charset="0"/>
                                  </a:rPr>
                                  <m:t> </m:t>
                                </m:r>
                                <m:r>
                                  <a:rPr lang="en-US" sz="1600" i="1" dirty="0" smtClean="0">
                                    <a:solidFill>
                                      <a:schemeClr val="tx1"/>
                                    </a:solidFill>
                                    <a:latin typeface="Cambria Math" panose="02040503050406030204" pitchFamily="18" charset="0"/>
                                    <a:cs typeface="Times New Roman" panose="02020603050405020304" pitchFamily="18" charset="0"/>
                                  </a:rPr>
                                  <m:t>𝑜𝑓</m:t>
                                </m:r>
                                <m:r>
                                  <a:rPr lang="en-US" sz="1600" i="1" dirty="0" smtClean="0">
                                    <a:solidFill>
                                      <a:schemeClr val="tx1"/>
                                    </a:solidFill>
                                    <a:latin typeface="Cambria Math" panose="02040503050406030204" pitchFamily="18" charset="0"/>
                                    <a:cs typeface="Times New Roman" panose="02020603050405020304" pitchFamily="18" charset="0"/>
                                  </a:rPr>
                                  <m:t> </m:t>
                                </m:r>
                                <m:r>
                                  <a:rPr lang="en-US" sz="1600" i="1" dirty="0" smtClean="0">
                                    <a:solidFill>
                                      <a:schemeClr val="tx1"/>
                                    </a:solidFill>
                                    <a:latin typeface="Cambria Math" panose="02040503050406030204" pitchFamily="18" charset="0"/>
                                    <a:cs typeface="Times New Roman" panose="02020603050405020304" pitchFamily="18" charset="0"/>
                                  </a:rPr>
                                  <m:t>𝑡𝑟𝑎𝑛𝑠𝑎𝑐𝑡𝑖𝑜𝑛𝑠</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863302"/>
                      </a:ext>
                    </a:extLst>
                  </a:tr>
                  <a:tr h="329066">
                    <a:tc>
                      <a:txBody>
                        <a:bodyPr/>
                        <a:lstStyle/>
                        <a:p>
                          <a:pPr/>
                          <a14:m>
                            <m:oMathPara xmlns:m="http://schemas.openxmlformats.org/officeDocument/2006/math">
                              <m:oMathParaPr>
                                <m:jc m:val="centerGroup"/>
                              </m:oMathParaPr>
                              <m:oMath xmlns:m="http://schemas.openxmlformats.org/officeDocument/2006/math">
                                <m:sSub>
                                  <m:sSubPr>
                                    <m:ctrlPr>
                                      <a:rPr lang="en-US" sz="1600" i="1" dirty="0" smtClean="0">
                                        <a:solidFill>
                                          <a:schemeClr val="tx1"/>
                                        </a:solidFill>
                                        <a:latin typeface="Cambria Math" panose="02040503050406030204" pitchFamily="18" charset="0"/>
                                        <a:cs typeface="Times New Roman" panose="02020603050405020304" pitchFamily="18" charset="0"/>
                                      </a:rPr>
                                    </m:ctrlPr>
                                  </m:sSubPr>
                                  <m:e>
                                    <m:r>
                                      <a:rPr lang="en-US" sz="1600" b="0" i="1" dirty="0" smtClean="0">
                                        <a:solidFill>
                                          <a:schemeClr val="tx1"/>
                                        </a:solidFill>
                                        <a:latin typeface="Cambria Math" panose="02040503050406030204" pitchFamily="18" charset="0"/>
                                        <a:cs typeface="Times New Roman" panose="02020603050405020304" pitchFamily="18" charset="0"/>
                                      </a:rPr>
                                      <m:t>𝑡</m:t>
                                    </m:r>
                                  </m:e>
                                  <m:sub>
                                    <m:r>
                                      <a:rPr lang="en-US" sz="1600" b="0" i="1" dirty="0" smtClean="0">
                                        <a:solidFill>
                                          <a:schemeClr val="tx1"/>
                                        </a:solidFill>
                                        <a:latin typeface="Cambria Math" panose="02040503050406030204" pitchFamily="18" charset="0"/>
                                        <a:cs typeface="Times New Roman" panose="02020603050405020304" pitchFamily="18" charset="0"/>
                                      </a:rPr>
                                      <m:t>𝑖</m:t>
                                    </m:r>
                                  </m:sub>
                                </m:sSub>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cs typeface="Times New Roman" panose="02020603050405020304" pitchFamily="18" charset="0"/>
                                  </a:rPr>
                                  <m:t>𝑇𝑟𝑎𝑛𝑠𝑎𝑐𝑡𝑖𝑜𝑛</m:t>
                                </m:r>
                                <m:r>
                                  <a:rPr lang="en-US" sz="1600" i="1" dirty="0" smtClean="0">
                                    <a:solidFill>
                                      <a:schemeClr val="tx1"/>
                                    </a:solidFill>
                                    <a:latin typeface="Cambria Math" panose="02040503050406030204" pitchFamily="18" charset="0"/>
                                    <a:cs typeface="Times New Roman" panose="02020603050405020304" pitchFamily="18" charset="0"/>
                                  </a:rPr>
                                  <m:t> (</m:t>
                                </m:r>
                                <m:r>
                                  <a:rPr lang="en-US" sz="1600" i="1" dirty="0" err="1" smtClean="0">
                                    <a:solidFill>
                                      <a:schemeClr val="tx1"/>
                                    </a:solidFill>
                                    <a:latin typeface="Cambria Math" panose="02040503050406030204" pitchFamily="18" charset="0"/>
                                    <a:cs typeface="Times New Roman" panose="02020603050405020304" pitchFamily="18" charset="0"/>
                                  </a:rPr>
                                  <m:t>𝑖</m:t>
                                </m:r>
                                <m:r>
                                  <a:rPr lang="en-US" sz="1600" b="0" i="1" dirty="0" smtClean="0">
                                    <a:solidFill>
                                      <a:schemeClr val="tx1"/>
                                    </a:solidFill>
                                    <a:latin typeface="Cambria Math" panose="02040503050406030204" pitchFamily="18" charset="0"/>
                                    <a:cs typeface="Times New Roman" panose="02020603050405020304" pitchFamily="18" charset="0"/>
                                  </a:rPr>
                                  <m:t>𝑡h</m:t>
                                </m:r>
                                <m:r>
                                  <a:rPr lang="en-US" sz="1600" b="0" i="1" dirty="0" smtClean="0">
                                    <a:solidFill>
                                      <a:schemeClr val="tx1"/>
                                    </a:solidFill>
                                    <a:latin typeface="Cambria Math" panose="02040503050406030204" pitchFamily="18" charset="0"/>
                                    <a:cs typeface="Times New Roman" panose="02020603050405020304" pitchFamily="18" charset="0"/>
                                  </a:rPr>
                                  <m:t> ) </m:t>
                                </m:r>
                                <m:r>
                                  <a:rPr lang="en-US" sz="1600" i="1" dirty="0" smtClean="0">
                                    <a:solidFill>
                                      <a:schemeClr val="tx1"/>
                                    </a:solidFill>
                                    <a:latin typeface="Cambria Math" panose="02040503050406030204" pitchFamily="18" charset="0"/>
                                    <a:cs typeface="Times New Roman" panose="02020603050405020304" pitchFamily="18" charset="0"/>
                                  </a:rPr>
                                  <m:t>𝑖𝑛𝐷</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1152242"/>
                      </a:ext>
                    </a:extLst>
                  </a:tr>
                  <a:tr h="329066">
                    <a:tc>
                      <a:txBody>
                        <a:bodyPr/>
                        <a:lstStyle/>
                        <a:p>
                          <a:pP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cs typeface="Times New Roman" panose="02020603050405020304" pitchFamily="18" charset="0"/>
                                  </a:rPr>
                                  <m:t>𝑋</m:t>
                                </m:r>
                                <m:r>
                                  <a:rPr lang="en-US" sz="1600" i="1" dirty="0" smtClean="0">
                                    <a:solidFill>
                                      <a:schemeClr val="tx1"/>
                                    </a:solidFill>
                                    <a:latin typeface="Cambria Math" panose="02040503050406030204" pitchFamily="18" charset="0"/>
                                    <a:cs typeface="Times New Roman" panose="02020603050405020304" pitchFamily="18" charset="0"/>
                                  </a:rPr>
                                  <m:t>, </m:t>
                                </m:r>
                                <m:r>
                                  <a:rPr lang="en-US" sz="1600" i="1" dirty="0" smtClean="0">
                                    <a:solidFill>
                                      <a:schemeClr val="tx1"/>
                                    </a:solidFill>
                                    <a:latin typeface="Cambria Math" panose="02040503050406030204" pitchFamily="18" charset="0"/>
                                    <a:cs typeface="Times New Roman" panose="02020603050405020304" pitchFamily="18" charset="0"/>
                                  </a:rPr>
                                  <m:t>𝑌</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b="0" i="1" dirty="0" smtClean="0">
                                    <a:solidFill>
                                      <a:schemeClr val="tx1"/>
                                    </a:solidFill>
                                    <a:latin typeface="Cambria Math" panose="02040503050406030204" pitchFamily="18" charset="0"/>
                                    <a:cs typeface="Times New Roman" panose="02020603050405020304" pitchFamily="18" charset="0"/>
                                  </a:rPr>
                                  <m:t>𝐼𝑡𝑒𝑚𝑠𝑒𝑡𝑠</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2991822"/>
                      </a:ext>
                    </a:extLst>
                  </a:tr>
                  <a:tr h="329066">
                    <a:tc>
                      <a:txBody>
                        <a:bodyPr/>
                        <a:lstStyle/>
                        <a:p>
                          <a:pPr algn="ct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b="0" i="1" dirty="0" smtClean="0">
                                    <a:solidFill>
                                      <a:schemeClr val="tx1"/>
                                    </a:solidFill>
                                    <a:latin typeface="Cambria Math" panose="02040503050406030204" pitchFamily="18" charset="0"/>
                                    <a:cs typeface="Times New Roman" panose="02020603050405020304" pitchFamily="18" charset="0"/>
                                  </a:rPr>
                                  <m:t>𝐴𝑠𝑠𝑜𝑐𝑖𝑎𝑡𝑖𝑜𝑛</m:t>
                                </m:r>
                                <m:r>
                                  <a:rPr lang="en-US" sz="1600" b="0" i="1" dirty="0" smtClean="0">
                                    <a:solidFill>
                                      <a:schemeClr val="tx1"/>
                                    </a:solidFill>
                                    <a:latin typeface="Cambria Math" panose="02040503050406030204" pitchFamily="18" charset="0"/>
                                    <a:cs typeface="Times New Roman" panose="02020603050405020304" pitchFamily="18" charset="0"/>
                                  </a:rPr>
                                  <m:t> </m:t>
                                </m:r>
                                <m:r>
                                  <a:rPr lang="en-US" sz="1600" b="0" i="1" dirty="0" smtClean="0">
                                    <a:solidFill>
                                      <a:schemeClr val="tx1"/>
                                    </a:solidFill>
                                    <a:latin typeface="Cambria Math" panose="02040503050406030204" pitchFamily="18" charset="0"/>
                                    <a:cs typeface="Times New Roman" panose="02020603050405020304" pitchFamily="18" charset="0"/>
                                  </a:rPr>
                                  <m:t>𝑟𝑢𝑙𝑒</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09064383"/>
                      </a:ext>
                    </a:extLst>
                  </a:tr>
                  <a:tr h="329066">
                    <a:tc>
                      <a:txBody>
                        <a:bodyPr/>
                        <a:lstStyle/>
                        <a:p>
                          <a:pP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cs typeface="Times New Roman" panose="02020603050405020304" pitchFamily="18" charset="0"/>
                                  </a:rPr>
                                  <m:t>𝑠</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𝑆𝑢𝑝𝑝𝑜𝑟𝑡</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039742028"/>
                      </a:ext>
                    </a:extLst>
                  </a:tr>
                  <a:tr h="329066">
                    <a:tc>
                      <a:txBody>
                        <a:bodyPr/>
                        <a:lstStyle/>
                        <a:p>
                          <a:pPr/>
                          <a14:m>
                            <m:oMathPara xmlns:m="http://schemas.openxmlformats.org/officeDocument/2006/math">
                              <m:oMathParaPr>
                                <m:jc m:val="centerGroup"/>
                              </m:oMathParaPr>
                              <m:oMath xmlns:m="http://schemas.openxmlformats.org/officeDocument/2006/math">
                                <m:r>
                                  <a:rPr lang="en-US" sz="16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𝐶𝑜𝑛𝑓𝑖𝑑𝑒𝑛𝑐𝑒</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742575872"/>
                      </a:ext>
                    </a:extLst>
                  </a:tr>
                  <a:tr h="329066">
                    <a:tc>
                      <a:txBody>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𝐼</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𝑆𝑒𝑡</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𝑜𝑓</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𝑙𝑎𝑟𝑔𝑒</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𝑖𝑡𝑒𝑚𝑠𝑒𝑡𝑠</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55833436"/>
                      </a:ext>
                    </a:extLst>
                  </a:tr>
                  <a:tr h="329066">
                    <a:tc>
                      <a:txBody>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𝑖</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𝐿𝑎𝑟𝑔𝑒</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𝑖𝑡𝑒𝑚𝑠𝑒𝑡</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𝑖𝑛</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𝐼</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64201917"/>
                      </a:ext>
                    </a:extLst>
                  </a:tr>
                  <a:tr h="329066">
                    <a:tc>
                      <a:txBody>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𝐶</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𝑆𝑒𝑡</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𝑜𝑓</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𝑐𝑎𝑛𝑑𝑖𝑑𝑎𝑡𝑒</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𝑖𝑡𝑒𝑚𝑠𝑒𝑡𝑠</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13234000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val="3973764914"/>
                  </p:ext>
                </p:extLst>
              </p:nvPr>
            </p:nvGraphicFramePr>
            <p:xfrm>
              <a:off x="2857924" y="2340323"/>
              <a:ext cx="3616155" cy="3627120"/>
            </p:xfrm>
            <a:graphic>
              <a:graphicData uri="http://schemas.openxmlformats.org/drawingml/2006/table">
                <a:tbl>
                  <a:tblPr firstRow="1" bandRow="1">
                    <a:tableStyleId>{616DA210-FB5B-4158-B5E0-FEB733F419BA}</a:tableStyleId>
                  </a:tblPr>
                  <a:tblGrid>
                    <a:gridCol w="985653">
                      <a:extLst>
                        <a:ext uri="{9D8B030D-6E8A-4147-A177-3AD203B41FA5}">
                          <a16:colId xmlns:a16="http://schemas.microsoft.com/office/drawing/2014/main" xmlns="" val="3634399840"/>
                        </a:ext>
                      </a:extLst>
                    </a:gridCol>
                    <a:gridCol w="2630502">
                      <a:extLst>
                        <a:ext uri="{9D8B030D-6E8A-4147-A177-3AD203B41FA5}">
                          <a16:colId xmlns:a16="http://schemas.microsoft.com/office/drawing/2014/main" xmlns="" val="3375763300"/>
                        </a:ext>
                      </a:extLst>
                    </a:gridCol>
                  </a:tblGrid>
                  <a:tr h="335280">
                    <a:tc>
                      <a:txBody>
                        <a:bodyPr/>
                        <a:lstStyle/>
                        <a:p>
                          <a:r>
                            <a:rPr lang="en-US" sz="1600" dirty="0" smtClean="0">
                              <a:latin typeface="Times New Roman" panose="02020603050405020304" pitchFamily="18" charset="0"/>
                              <a:cs typeface="Times New Roman" panose="02020603050405020304" pitchFamily="18" charset="0"/>
                            </a:rPr>
                            <a:t>Notation</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Description</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132418169"/>
                      </a:ext>
                    </a:extLst>
                  </a:tr>
                  <a:tr h="335280">
                    <a:tc>
                      <a:txBody>
                        <a:bodyPr/>
                        <a:lstStyle/>
                        <a:p>
                          <a:endParaRPr lang="en-US"/>
                        </a:p>
                      </a:txBody>
                      <a:tcPr anchor="ctr">
                        <a:blipFill>
                          <a:blip r:embed="rId2"/>
                          <a:stretch>
                            <a:fillRect l="-617" t="-103636" r="-269136" b="-814545"/>
                          </a:stretch>
                        </a:blipFill>
                      </a:tcPr>
                    </a:tc>
                    <a:tc>
                      <a:txBody>
                        <a:bodyPr/>
                        <a:lstStyle/>
                        <a:p>
                          <a:endParaRPr lang="en-US"/>
                        </a:p>
                      </a:txBody>
                      <a:tcPr anchor="ctr">
                        <a:blipFill>
                          <a:blip r:embed="rId2"/>
                          <a:stretch>
                            <a:fillRect l="-37644" t="-103636" r="-693" b="-814545"/>
                          </a:stretch>
                        </a:blipFill>
                      </a:tcPr>
                    </a:tc>
                    <a:extLst>
                      <a:ext uri="{0D108BD9-81ED-4DB2-BD59-A6C34878D82A}">
                        <a16:rowId xmlns:a16="http://schemas.microsoft.com/office/drawing/2014/main" xmlns="" val="2280863302"/>
                      </a:ext>
                    </a:extLst>
                  </a:tr>
                  <a:tr h="335280">
                    <a:tc>
                      <a:txBody>
                        <a:bodyPr/>
                        <a:lstStyle/>
                        <a:p>
                          <a:endParaRPr lang="en-US"/>
                        </a:p>
                      </a:txBody>
                      <a:tcPr anchor="ctr">
                        <a:blipFill>
                          <a:blip r:embed="rId2"/>
                          <a:stretch>
                            <a:fillRect l="-617" t="-203636" r="-269136" b="-714545"/>
                          </a:stretch>
                        </a:blipFill>
                      </a:tcPr>
                    </a:tc>
                    <a:tc>
                      <a:txBody>
                        <a:bodyPr/>
                        <a:lstStyle/>
                        <a:p>
                          <a:endParaRPr lang="en-US"/>
                        </a:p>
                      </a:txBody>
                      <a:tcPr anchor="ctr">
                        <a:blipFill>
                          <a:blip r:embed="rId2"/>
                          <a:stretch>
                            <a:fillRect l="-37644" t="-203636" r="-693" b="-714545"/>
                          </a:stretch>
                        </a:blipFill>
                      </a:tcPr>
                    </a:tc>
                    <a:extLst>
                      <a:ext uri="{0D108BD9-81ED-4DB2-BD59-A6C34878D82A}">
                        <a16:rowId xmlns:a16="http://schemas.microsoft.com/office/drawing/2014/main" xmlns="" val="3721152242"/>
                      </a:ext>
                    </a:extLst>
                  </a:tr>
                  <a:tr h="335280">
                    <a:tc>
                      <a:txBody>
                        <a:bodyPr/>
                        <a:lstStyle/>
                        <a:p>
                          <a:endParaRPr lang="en-US"/>
                        </a:p>
                      </a:txBody>
                      <a:tcPr anchor="ctr">
                        <a:blipFill>
                          <a:blip r:embed="rId2"/>
                          <a:stretch>
                            <a:fillRect l="-617" t="-303636" r="-269136" b="-614545"/>
                          </a:stretch>
                        </a:blipFill>
                      </a:tcPr>
                    </a:tc>
                    <a:tc>
                      <a:txBody>
                        <a:bodyPr/>
                        <a:lstStyle/>
                        <a:p>
                          <a:endParaRPr lang="en-US"/>
                        </a:p>
                      </a:txBody>
                      <a:tcPr anchor="ctr">
                        <a:blipFill>
                          <a:blip r:embed="rId2"/>
                          <a:stretch>
                            <a:fillRect l="-37644" t="-303636" r="-693" b="-614545"/>
                          </a:stretch>
                        </a:blipFill>
                      </a:tcPr>
                    </a:tc>
                    <a:extLst>
                      <a:ext uri="{0D108BD9-81ED-4DB2-BD59-A6C34878D82A}">
                        <a16:rowId xmlns:a16="http://schemas.microsoft.com/office/drawing/2014/main" xmlns="" val="1062991822"/>
                      </a:ext>
                    </a:extLst>
                  </a:tr>
                  <a:tr h="335280">
                    <a:tc>
                      <a:txBody>
                        <a:bodyPr/>
                        <a:lstStyle/>
                        <a:p>
                          <a:endParaRPr lang="en-US"/>
                        </a:p>
                      </a:txBody>
                      <a:tcPr anchor="ctr">
                        <a:blipFill>
                          <a:blip r:embed="rId2"/>
                          <a:stretch>
                            <a:fillRect l="-617" t="-396429" r="-269136" b="-503571"/>
                          </a:stretch>
                        </a:blipFill>
                      </a:tcPr>
                    </a:tc>
                    <a:tc>
                      <a:txBody>
                        <a:bodyPr/>
                        <a:lstStyle/>
                        <a:p>
                          <a:endParaRPr lang="en-US"/>
                        </a:p>
                      </a:txBody>
                      <a:tcPr anchor="ctr">
                        <a:blipFill>
                          <a:blip r:embed="rId2"/>
                          <a:stretch>
                            <a:fillRect l="-37644" t="-396429" r="-693" b="-503571"/>
                          </a:stretch>
                        </a:blipFill>
                      </a:tcPr>
                    </a:tc>
                    <a:extLst>
                      <a:ext uri="{0D108BD9-81ED-4DB2-BD59-A6C34878D82A}">
                        <a16:rowId xmlns:a16="http://schemas.microsoft.com/office/drawing/2014/main" xmlns="" val="1309064383"/>
                      </a:ext>
                    </a:extLst>
                  </a:tr>
                  <a:tr h="335280">
                    <a:tc>
                      <a:txBody>
                        <a:bodyPr/>
                        <a:lstStyle/>
                        <a:p>
                          <a:endParaRPr lang="en-US"/>
                        </a:p>
                      </a:txBody>
                      <a:tcPr anchor="ctr">
                        <a:blipFill>
                          <a:blip r:embed="rId2"/>
                          <a:stretch>
                            <a:fillRect l="-617" t="-505455" r="-269136" b="-412727"/>
                          </a:stretch>
                        </a:blipFill>
                      </a:tcPr>
                    </a:tc>
                    <a:tc>
                      <a:txBody>
                        <a:bodyPr/>
                        <a:lstStyle/>
                        <a:p>
                          <a:endParaRPr lang="en-US"/>
                        </a:p>
                      </a:txBody>
                      <a:tcPr anchor="ctr">
                        <a:blipFill>
                          <a:blip r:embed="rId2"/>
                          <a:stretch>
                            <a:fillRect l="-37644" t="-505455" r="-693" b="-412727"/>
                          </a:stretch>
                        </a:blipFill>
                      </a:tcPr>
                    </a:tc>
                    <a:extLst>
                      <a:ext uri="{0D108BD9-81ED-4DB2-BD59-A6C34878D82A}">
                        <a16:rowId xmlns:a16="http://schemas.microsoft.com/office/drawing/2014/main" xmlns="" val="4039742028"/>
                      </a:ext>
                    </a:extLst>
                  </a:tr>
                  <a:tr h="335280">
                    <a:tc>
                      <a:txBody>
                        <a:bodyPr/>
                        <a:lstStyle/>
                        <a:p>
                          <a:endParaRPr lang="en-US"/>
                        </a:p>
                      </a:txBody>
                      <a:tcPr anchor="ctr">
                        <a:blipFill>
                          <a:blip r:embed="rId2"/>
                          <a:stretch>
                            <a:fillRect l="-617" t="-605455" r="-269136" b="-312727"/>
                          </a:stretch>
                        </a:blipFill>
                      </a:tcPr>
                    </a:tc>
                    <a:tc>
                      <a:txBody>
                        <a:bodyPr/>
                        <a:lstStyle/>
                        <a:p>
                          <a:endParaRPr lang="en-US"/>
                        </a:p>
                      </a:txBody>
                      <a:tcPr anchor="ctr">
                        <a:blipFill>
                          <a:blip r:embed="rId2"/>
                          <a:stretch>
                            <a:fillRect l="-37644" t="-605455" r="-693" b="-312727"/>
                          </a:stretch>
                        </a:blipFill>
                      </a:tcPr>
                    </a:tc>
                    <a:extLst>
                      <a:ext uri="{0D108BD9-81ED-4DB2-BD59-A6C34878D82A}">
                        <a16:rowId xmlns:a16="http://schemas.microsoft.com/office/drawing/2014/main" xmlns="" val="2742575872"/>
                      </a:ext>
                    </a:extLst>
                  </a:tr>
                  <a:tr h="335280">
                    <a:tc>
                      <a:txBody>
                        <a:bodyPr/>
                        <a:lstStyle/>
                        <a:p>
                          <a:endParaRPr lang="en-US"/>
                        </a:p>
                      </a:txBody>
                      <a:tcPr anchor="ctr">
                        <a:blipFill>
                          <a:blip r:embed="rId2"/>
                          <a:stretch>
                            <a:fillRect l="-617" t="-705455" r="-269136" b="-212727"/>
                          </a:stretch>
                        </a:blipFill>
                      </a:tcPr>
                    </a:tc>
                    <a:tc>
                      <a:txBody>
                        <a:bodyPr/>
                        <a:lstStyle/>
                        <a:p>
                          <a:endParaRPr lang="en-US"/>
                        </a:p>
                      </a:txBody>
                      <a:tcPr anchor="ctr">
                        <a:blipFill>
                          <a:blip r:embed="rId2"/>
                          <a:stretch>
                            <a:fillRect l="-37644" t="-705455" r="-693" b="-212727"/>
                          </a:stretch>
                        </a:blipFill>
                      </a:tcPr>
                    </a:tc>
                    <a:extLst>
                      <a:ext uri="{0D108BD9-81ED-4DB2-BD59-A6C34878D82A}">
                        <a16:rowId xmlns:a16="http://schemas.microsoft.com/office/drawing/2014/main" xmlns="" val="155833436"/>
                      </a:ext>
                    </a:extLst>
                  </a:tr>
                  <a:tr h="335280">
                    <a:tc>
                      <a:txBody>
                        <a:bodyPr/>
                        <a:lstStyle/>
                        <a:p>
                          <a:endParaRPr lang="en-US"/>
                        </a:p>
                      </a:txBody>
                      <a:tcPr anchor="ctr">
                        <a:blipFill>
                          <a:blip r:embed="rId2"/>
                          <a:stretch>
                            <a:fillRect l="-617" t="-805455" r="-269136" b="-112727"/>
                          </a:stretch>
                        </a:blipFill>
                      </a:tcPr>
                    </a:tc>
                    <a:tc>
                      <a:txBody>
                        <a:bodyPr/>
                        <a:lstStyle/>
                        <a:p>
                          <a:endParaRPr lang="en-US"/>
                        </a:p>
                      </a:txBody>
                      <a:tcPr anchor="ctr">
                        <a:blipFill>
                          <a:blip r:embed="rId2"/>
                          <a:stretch>
                            <a:fillRect l="-37644" t="-805455" r="-693" b="-112727"/>
                          </a:stretch>
                        </a:blipFill>
                      </a:tcPr>
                    </a:tc>
                    <a:extLst>
                      <a:ext uri="{0D108BD9-81ED-4DB2-BD59-A6C34878D82A}">
                        <a16:rowId xmlns:a16="http://schemas.microsoft.com/office/drawing/2014/main" xmlns="" val="164201917"/>
                      </a:ext>
                    </a:extLst>
                  </a:tr>
                  <a:tr h="335280">
                    <a:tc>
                      <a:txBody>
                        <a:bodyPr/>
                        <a:lstStyle/>
                        <a:p>
                          <a:endParaRPr lang="en-US"/>
                        </a:p>
                      </a:txBody>
                      <a:tcPr anchor="ctr">
                        <a:blipFill>
                          <a:blip r:embed="rId2"/>
                          <a:stretch>
                            <a:fillRect l="-617" t="-905455" r="-269136" b="-12727"/>
                          </a:stretch>
                        </a:blipFill>
                      </a:tcPr>
                    </a:tc>
                    <a:tc>
                      <a:txBody>
                        <a:bodyPr/>
                        <a:lstStyle/>
                        <a:p>
                          <a:endParaRPr lang="en-US"/>
                        </a:p>
                      </a:txBody>
                      <a:tcPr anchor="ctr">
                        <a:blipFill>
                          <a:blip r:embed="rId2"/>
                          <a:stretch>
                            <a:fillRect l="-37644" t="-905455" r="-693" b="-12727"/>
                          </a:stretch>
                        </a:blipFill>
                      </a:tcPr>
                    </a:tc>
                    <a:extLst>
                      <a:ext uri="{0D108BD9-81ED-4DB2-BD59-A6C34878D82A}">
                        <a16:rowId xmlns:a16="http://schemas.microsoft.com/office/drawing/2014/main" xmlns="" val="4132340001"/>
                      </a:ext>
                    </a:extLst>
                  </a:tr>
                </a:tbl>
              </a:graphicData>
            </a:graphic>
          </p:graphicFrame>
        </mc:Fallback>
      </mc:AlternateContent>
      <p:sp>
        <p:nvSpPr>
          <p:cNvPr id="8" name="TextBox 7"/>
          <p:cNvSpPr txBox="1"/>
          <p:nvPr/>
        </p:nvSpPr>
        <p:spPr>
          <a:xfrm>
            <a:off x="-4654078" y="1933997"/>
            <a:ext cx="18640157"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Table 19.2: Some notations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074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52"/>
            <a:ext cx="9411227" cy="702893"/>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318502" y="710799"/>
                <a:ext cx="9092725" cy="6986528"/>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19.3: </a:t>
                </a:r>
                <a:r>
                  <a:rPr lang="en-US" sz="1600" b="1" u="sng" dirty="0" smtClean="0">
                    <a:latin typeface="Times New Roman" panose="02020603050405020304" pitchFamily="18" charset="0"/>
                    <a:cs typeface="Times New Roman" panose="02020603050405020304" pitchFamily="18" charset="0"/>
                  </a:rPr>
                  <a:t>Transactions and </a:t>
                </a:r>
                <a:r>
                  <a:rPr lang="en-US" sz="1600" b="1" u="sng" dirty="0" err="1" smtClean="0">
                    <a:latin typeface="Times New Roman" panose="02020603050405020304" pitchFamily="18" charset="0"/>
                    <a:cs typeface="Times New Roman" panose="02020603050405020304" pitchFamily="18" charset="0"/>
                  </a:rPr>
                  <a:t>itemsets</a:t>
                </a:r>
                <a:endParaRPr lang="en-US" sz="1600" b="1"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Suppose, D is a database comprising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𝑛</m:t>
                    </m:r>
                  </m:oMath>
                </a14:m>
                <a:r>
                  <a:rPr lang="en-US" sz="1600" dirty="0" smtClean="0">
                    <a:latin typeface="Times New Roman" panose="02020603050405020304" pitchFamily="18" charset="0"/>
                    <a:cs typeface="Times New Roman" panose="02020603050405020304" pitchFamily="18" charset="0"/>
                  </a:rPr>
                  <a:t> transactions that is, D =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𝑡</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b="0" i="1" smtClean="0">
                                <a:latin typeface="Cambria Math" panose="02040503050406030204" pitchFamily="18" charset="0"/>
                                <a:cs typeface="Times New Roman" panose="02020603050405020304" pitchFamily="18" charset="0"/>
                              </a:rPr>
                              <m:t>𝑛</m:t>
                            </m:r>
                          </m:sub>
                        </m:sSub>
                      </m:e>
                    </m:d>
                  </m:oMath>
                </a14:m>
                <a:r>
                  <a:rPr lang="en-US" sz="1600" dirty="0" smtClean="0">
                    <a:latin typeface="Times New Roman" panose="02020603050405020304" pitchFamily="18" charset="0"/>
                    <a:cs typeface="Times New Roman" panose="02020603050405020304" pitchFamily="18" charset="0"/>
                  </a:rPr>
                  <a:t> where each transaction denotes a record (for example, in the context of market-basket, it is a set of items shopped).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 denotes the set of all possible items. For an example, Table 19.3 shows a database of transaction. In this table,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𝑎</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𝑏</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𝑐</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𝑑</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𝑎𝑛𝑑</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𝑒</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denote items. Here,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𝐼</m:t>
                    </m:r>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 </m:t>
                    </m:r>
                    <m:r>
                      <a:rPr lang="en-US" sz="1600" b="0" i="1" dirty="0" smtClean="0">
                        <a:latin typeface="Cambria Math" panose="02040503050406030204" pitchFamily="18" charset="0"/>
                        <a:cs typeface="Times New Roman" panose="02020603050405020304" pitchFamily="18" charset="0"/>
                      </a:rPr>
                      <m:t>𝑏</m:t>
                    </m:r>
                    <m:r>
                      <a:rPr lang="en-US" sz="1600" i="1" dirty="0" err="1"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 </m:t>
                    </m:r>
                    <m:r>
                      <a:rPr lang="en-US" sz="1600" i="1" dirty="0" err="1" smtClean="0">
                        <a:latin typeface="Cambria Math" panose="02040503050406030204" pitchFamily="18" charset="0"/>
                        <a:cs typeface="Times New Roman" panose="02020603050405020304" pitchFamily="18" charset="0"/>
                      </a:rPr>
                      <m:t>𝑐</m:t>
                    </m:r>
                    <m:r>
                      <a:rPr lang="en-US" sz="1600" i="1" dirty="0" err="1" smtClean="0">
                        <a:latin typeface="Cambria Math" panose="02040503050406030204" pitchFamily="18" charset="0"/>
                        <a:cs typeface="Times New Roman" panose="02020603050405020304" pitchFamily="18" charset="0"/>
                      </a:rPr>
                      <m:t>, </m:t>
                    </m:r>
                    <m:r>
                      <a:rPr lang="en-US" sz="1600" i="1" dirty="0" err="1" smtClean="0">
                        <a:latin typeface="Cambria Math" panose="02040503050406030204" pitchFamily="18" charset="0"/>
                        <a:cs typeface="Times New Roman" panose="02020603050405020304" pitchFamily="18" charset="0"/>
                      </a:rPr>
                      <m:t>𝑑</m:t>
                    </m:r>
                    <m:r>
                      <a:rPr lang="en-US" sz="1600" i="1" dirty="0" err="1"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𝑒</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comprising set of all items. Any one transaction, say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𝑏</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𝑐</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is called an </a:t>
                </a:r>
                <a:r>
                  <a:rPr lang="en-US" sz="1600" u="sng"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𝑏</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𝑐</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𝑐</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𝑏</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are the same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For convenience, all items in an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are presented in an order (say alphabetical order). An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is a non-null set. Thus, the maximum number of transactions, that is  possible, with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𝑚</m:t>
                    </m:r>
                  </m:oMath>
                </a14:m>
                <a:r>
                  <a:rPr lang="en-US" sz="1600" dirty="0" smtClean="0">
                    <a:latin typeface="Times New Roman" panose="02020603050405020304" pitchFamily="18" charset="0"/>
                    <a:cs typeface="Times New Roman" panose="02020603050405020304" pitchFamily="18" charset="0"/>
                  </a:rPr>
                  <a:t> items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 is </a:t>
                </a:r>
                <a14:m>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2</m:t>
                        </m:r>
                      </m:e>
                      <m:sup>
                        <m:r>
                          <a:rPr lang="en-US" sz="1600" b="0" i="1" smtClean="0">
                            <a:latin typeface="Cambria Math" panose="02040503050406030204" pitchFamily="18" charset="0"/>
                            <a:cs typeface="Times New Roman" panose="02020603050405020304" pitchFamily="18" charset="0"/>
                          </a:rPr>
                          <m:t>𝑚</m:t>
                        </m:r>
                      </m:sup>
                    </m:sSup>
                    <m:r>
                      <a:rPr lang="en-US" sz="1600" b="0" i="1" smtClean="0">
                        <a:latin typeface="Cambria Math" panose="02040503050406030204" pitchFamily="18" charset="0"/>
                        <a:cs typeface="Times New Roman" panose="02020603050405020304" pitchFamily="18" charset="0"/>
                      </a:rPr>
                      <m:t>−1</m:t>
                    </m:r>
                  </m:oMath>
                </a14:m>
                <a:r>
                  <a:rPr lang="en-US" sz="1600" dirty="0" smtClean="0">
                    <a:latin typeface="Times New Roman" panose="02020603050405020304" pitchFamily="18" charset="0"/>
                    <a:cs typeface="Times New Roman" panose="02020603050405020304" pitchFamily="18" charset="0"/>
                  </a:rPr>
                  <a:t> (it is all subsets from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𝑚</m:t>
                    </m:r>
                  </m:oMath>
                </a14:m>
                <a:r>
                  <a:rPr lang="en-US" sz="1600" dirty="0" smtClean="0">
                    <a:latin typeface="Times New Roman" panose="02020603050405020304" pitchFamily="18" charset="0"/>
                    <a:cs typeface="Times New Roman" panose="02020603050405020304" pitchFamily="18" charset="0"/>
                  </a:rPr>
                  <a:t> elements).</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18502" y="710799"/>
                <a:ext cx="9092725" cy="6986528"/>
              </a:xfrm>
              <a:prstGeom prst="rect">
                <a:avLst/>
              </a:prstGeom>
              <a:blipFill>
                <a:blip r:embed="rId2"/>
                <a:stretch>
                  <a:fillRect l="-335" t="-262" r="-335"/>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305588566"/>
                  </p:ext>
                </p:extLst>
              </p:nvPr>
            </p:nvGraphicFramePr>
            <p:xfrm>
              <a:off x="2832852" y="2578274"/>
              <a:ext cx="3673456" cy="3017520"/>
            </p:xfrm>
            <a:graphic>
              <a:graphicData uri="http://schemas.openxmlformats.org/drawingml/2006/table">
                <a:tbl>
                  <a:tblPr firstRow="1" bandRow="1">
                    <a:tableStyleId>{616DA210-FB5B-4158-B5E0-FEB733F419BA}</a:tableStyleId>
                  </a:tblPr>
                  <a:tblGrid>
                    <a:gridCol w="1519340">
                      <a:extLst>
                        <a:ext uri="{9D8B030D-6E8A-4147-A177-3AD203B41FA5}">
                          <a16:colId xmlns:a16="http://schemas.microsoft.com/office/drawing/2014/main" val="3634399840"/>
                        </a:ext>
                      </a:extLst>
                    </a:gridCol>
                    <a:gridCol w="2154116">
                      <a:extLst>
                        <a:ext uri="{9D8B030D-6E8A-4147-A177-3AD203B41FA5}">
                          <a16:colId xmlns:a16="http://schemas.microsoft.com/office/drawing/2014/main" val="3375763300"/>
                        </a:ext>
                      </a:extLst>
                    </a:gridCol>
                  </a:tblGrid>
                  <a:tr h="325774">
                    <a:tc>
                      <a:txBody>
                        <a:bodyPr/>
                        <a:lstStyle/>
                        <a:p>
                          <a:pPr algn="ctr"/>
                          <a:r>
                            <a:rPr lang="en-US" sz="1600" dirty="0" smtClean="0">
                              <a:latin typeface="Times New Roman" panose="02020603050405020304" pitchFamily="18" charset="0"/>
                              <a:cs typeface="Times New Roman" panose="02020603050405020304" pitchFamily="18" charset="0"/>
                            </a:rPr>
                            <a:t>Transaction Id</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Transaction (item set)</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2418169"/>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d>
                                  <m:dPr>
                                    <m:begChr m:val="{"/>
                                    <m:endChr m:val="}"/>
                                    <m:ctrlPr>
                                      <a:rPr lang="en-US" sz="1600" i="1" smtClean="0">
                                        <a:solidFill>
                                          <a:schemeClr val="tx1"/>
                                        </a:solidFill>
                                        <a:latin typeface="Cambria Math" panose="02040503050406030204" pitchFamily="18" charset="0"/>
                                        <a:cs typeface="Times New Roman" panose="02020603050405020304" pitchFamily="18" charset="0"/>
                                      </a:rPr>
                                    </m:ctrlPr>
                                  </m:dPr>
                                  <m:e>
                                    <m:r>
                                      <a:rPr lang="en-US" sz="1600" b="0" i="1" smtClean="0">
                                        <a:solidFill>
                                          <a:schemeClr val="tx1"/>
                                        </a:solidFill>
                                        <a:latin typeface="Cambria Math" panose="02040503050406030204" pitchFamily="18" charset="0"/>
                                        <a:cs typeface="Times New Roman" panose="02020603050405020304" pitchFamily="18" charset="0"/>
                                      </a:rPr>
                                      <m:t>𝑎</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𝑏</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e>
                                </m:d>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86330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2</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𝑎</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𝑏</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𝑑</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𝑒</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115224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3</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𝑏</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299182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4</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𝑑</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𝑒</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09064383"/>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5</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𝑑</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039742028"/>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6</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𝑏</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𝑑</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74257587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7</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𝑑</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𝑒</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55833436"/>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𝑐</m:t>
                                </m:r>
                                <m:r>
                                  <a:rPr lang="en-US" sz="1600" b="0" i="1" smtClean="0">
                                    <a:solidFill>
                                      <a:schemeClr val="tx1"/>
                                    </a:solidFill>
                                    <a:latin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cs typeface="Times New Roman" panose="02020603050405020304" pitchFamily="18" charset="0"/>
                                  </a:rPr>
                                  <m:t>𝑒</m:t>
                                </m:r>
                                <m:r>
                                  <a:rPr lang="en-US" sz="1600" b="0" i="1" smtClean="0">
                                    <a:solidFill>
                                      <a:schemeClr val="tx1"/>
                                    </a:solidFill>
                                    <a:latin typeface="Cambria Math" panose="02040503050406030204" pitchFamily="18" charset="0"/>
                                    <a:cs typeface="Times New Roman" panose="02020603050405020304" pitchFamily="18" charset="0"/>
                                  </a:rPr>
                                  <m:t>}</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6420191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val="3305588566"/>
                  </p:ext>
                </p:extLst>
              </p:nvPr>
            </p:nvGraphicFramePr>
            <p:xfrm>
              <a:off x="2832852" y="2578274"/>
              <a:ext cx="3673456" cy="3261360"/>
            </p:xfrm>
            <a:graphic>
              <a:graphicData uri="http://schemas.openxmlformats.org/drawingml/2006/table">
                <a:tbl>
                  <a:tblPr firstRow="1" bandRow="1">
                    <a:tableStyleId>{616DA210-FB5B-4158-B5E0-FEB733F419BA}</a:tableStyleId>
                  </a:tblPr>
                  <a:tblGrid>
                    <a:gridCol w="1519340">
                      <a:extLst>
                        <a:ext uri="{9D8B030D-6E8A-4147-A177-3AD203B41FA5}">
                          <a16:colId xmlns:a16="http://schemas.microsoft.com/office/drawing/2014/main" xmlns="" val="3634399840"/>
                        </a:ext>
                      </a:extLst>
                    </a:gridCol>
                    <a:gridCol w="2154116">
                      <a:extLst>
                        <a:ext uri="{9D8B030D-6E8A-4147-A177-3AD203B41FA5}">
                          <a16:colId xmlns:a16="http://schemas.microsoft.com/office/drawing/2014/main" xmlns="" val="3375763300"/>
                        </a:ext>
                      </a:extLst>
                    </a:gridCol>
                  </a:tblGrid>
                  <a:tr h="335280">
                    <a:tc>
                      <a:txBody>
                        <a:bodyPr/>
                        <a:lstStyle/>
                        <a:p>
                          <a:pPr algn="ctr"/>
                          <a:r>
                            <a:rPr lang="en-US" sz="1600" dirty="0" smtClean="0">
                              <a:latin typeface="Times New Roman" panose="02020603050405020304" pitchFamily="18" charset="0"/>
                              <a:cs typeface="Times New Roman" panose="02020603050405020304" pitchFamily="18" charset="0"/>
                            </a:rPr>
                            <a:t>Transaction Id</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Transaction (item set)</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132418169"/>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103636" r="-847" b="-725455"/>
                          </a:stretch>
                        </a:blipFill>
                      </a:tcPr>
                    </a:tc>
                    <a:extLst>
                      <a:ext uri="{0D108BD9-81ED-4DB2-BD59-A6C34878D82A}">
                        <a16:rowId xmlns:a16="http://schemas.microsoft.com/office/drawing/2014/main" xmlns="" val="228086330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2</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203636" r="-847" b="-625455"/>
                          </a:stretch>
                        </a:blipFill>
                      </a:tcPr>
                    </a:tc>
                    <a:extLst>
                      <a:ext uri="{0D108BD9-81ED-4DB2-BD59-A6C34878D82A}">
                        <a16:rowId xmlns:a16="http://schemas.microsoft.com/office/drawing/2014/main" xmlns="" val="372115224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3</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303636" r="-847" b="-525455"/>
                          </a:stretch>
                        </a:blipFill>
                      </a:tcPr>
                    </a:tc>
                    <a:extLst>
                      <a:ext uri="{0D108BD9-81ED-4DB2-BD59-A6C34878D82A}">
                        <a16:rowId xmlns:a16="http://schemas.microsoft.com/office/drawing/2014/main" xmlns="" val="106299182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4</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396429" r="-847" b="-416071"/>
                          </a:stretch>
                        </a:blipFill>
                      </a:tcPr>
                    </a:tc>
                    <a:extLst>
                      <a:ext uri="{0D108BD9-81ED-4DB2-BD59-A6C34878D82A}">
                        <a16:rowId xmlns:a16="http://schemas.microsoft.com/office/drawing/2014/main" xmlns="" val="1309064383"/>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5</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505455" r="-847" b="-323636"/>
                          </a:stretch>
                        </a:blipFill>
                      </a:tcPr>
                    </a:tc>
                    <a:extLst>
                      <a:ext uri="{0D108BD9-81ED-4DB2-BD59-A6C34878D82A}">
                        <a16:rowId xmlns:a16="http://schemas.microsoft.com/office/drawing/2014/main" xmlns="" val="4039742028"/>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6</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605455" r="-847" b="-223636"/>
                          </a:stretch>
                        </a:blipFill>
                      </a:tcPr>
                    </a:tc>
                    <a:extLst>
                      <a:ext uri="{0D108BD9-81ED-4DB2-BD59-A6C34878D82A}">
                        <a16:rowId xmlns:a16="http://schemas.microsoft.com/office/drawing/2014/main" xmlns="" val="274257587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7</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705455" r="-847" b="-123636"/>
                          </a:stretch>
                        </a:blipFill>
                      </a:tcPr>
                    </a:tc>
                    <a:extLst>
                      <a:ext uri="{0D108BD9-81ED-4DB2-BD59-A6C34878D82A}">
                        <a16:rowId xmlns:a16="http://schemas.microsoft.com/office/drawing/2014/main" xmlns="" val="155833436"/>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70904" t="-805455" r="-847" b="-23636"/>
                          </a:stretch>
                        </a:blipFill>
                      </a:tcPr>
                    </a:tc>
                    <a:extLst>
                      <a:ext uri="{0D108BD9-81ED-4DB2-BD59-A6C34878D82A}">
                        <a16:rowId xmlns:a16="http://schemas.microsoft.com/office/drawing/2014/main" xmlns="" val="164201917"/>
                      </a:ext>
                    </a:extLst>
                  </a:tr>
                </a:tbl>
              </a:graphicData>
            </a:graphic>
          </p:graphicFrame>
        </mc:Fallback>
      </mc:AlternateContent>
      <p:sp>
        <p:nvSpPr>
          <p:cNvPr id="8" name="TextBox 7"/>
          <p:cNvSpPr txBox="1"/>
          <p:nvPr/>
        </p:nvSpPr>
        <p:spPr>
          <a:xfrm>
            <a:off x="-4654082" y="2236231"/>
            <a:ext cx="18640157"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Table 19.3: Database of transactions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10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52"/>
            <a:ext cx="9411227" cy="702893"/>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19633" y="702892"/>
                <a:ext cx="9092725" cy="5339603"/>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19.4: </a:t>
                </a:r>
                <a:r>
                  <a:rPr lang="en-US" sz="1600" b="1" u="sng" dirty="0" smtClean="0">
                    <a:latin typeface="Times New Roman" panose="02020603050405020304" pitchFamily="18" charset="0"/>
                    <a:cs typeface="Times New Roman" panose="02020603050405020304" pitchFamily="18" charset="0"/>
                  </a:rPr>
                  <a:t>Association rule</a:t>
                </a:r>
              </a:p>
              <a:p>
                <a:pPr algn="just"/>
                <a:r>
                  <a:rPr lang="en-US" sz="1600" dirty="0" smtClean="0">
                    <a:latin typeface="Times New Roman" panose="02020603050405020304" pitchFamily="18" charset="0"/>
                    <a:cs typeface="Times New Roman" panose="02020603050405020304" pitchFamily="18" charset="0"/>
                  </a:rPr>
                  <a:t>Given a set of items, I =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1</m:t>
                            </m:r>
                          </m:sub>
                        </m:sSub>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𝑚</m:t>
                            </m:r>
                          </m:sub>
                        </m:sSub>
                      </m:e>
                    </m:d>
                  </m:oMath>
                </a14:m>
                <a:r>
                  <a:rPr lang="en-US" sz="1600" dirty="0" smtClean="0">
                    <a:latin typeface="Times New Roman" panose="02020603050405020304" pitchFamily="18" charset="0"/>
                    <a:cs typeface="Times New Roman" panose="02020603050405020304" pitchFamily="18" charset="0"/>
                  </a:rPr>
                  <a:t> and a database of transactions </a:t>
                </a:r>
                <a:r>
                  <a:rPr lang="en-US" sz="1600" dirty="0">
                    <a:latin typeface="Times New Roman" panose="02020603050405020304" pitchFamily="18" charset="0"/>
                    <a:cs typeface="Times New Roman" panose="02020603050405020304" pitchFamily="18" charset="0"/>
                  </a:rPr>
                  <a:t>D =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𝑛</m:t>
                            </m:r>
                          </m:sub>
                        </m:sSub>
                      </m:e>
                    </m:d>
                  </m:oMath>
                </a14:m>
                <a:r>
                  <a:rPr lang="en-US" sz="16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b="0" i="1" smtClean="0">
                            <a:latin typeface="Cambria Math" panose="02040503050406030204" pitchFamily="18" charset="0"/>
                            <a:cs typeface="Times New Roman" panose="02020603050405020304" pitchFamily="18" charset="0"/>
                          </a:rPr>
                          <m:t>𝑖</m:t>
                        </m:r>
                      </m:sub>
                    </m:sSub>
                    <m:r>
                      <m:rPr>
                        <m:nor/>
                      </m:rPr>
                      <a:rPr lang="en-US" sz="1600" dirty="0">
                        <a:latin typeface="Times New Roman" panose="02020603050405020304" pitchFamily="18" charset="0"/>
                        <a:cs typeface="Times New Roman" panose="02020603050405020304" pitchFamily="18" charset="0"/>
                      </a:rPr>
                      <m:t>= </m:t>
                    </m:r>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1</m:t>
                            </m:r>
                            <m:r>
                              <a:rPr lang="en-US" sz="1600" i="1">
                                <a:latin typeface="Cambria Math" panose="02040503050406030204" pitchFamily="18" charset="0"/>
                                <a:cs typeface="Times New Roman" panose="02020603050405020304" pitchFamily="18" charset="0"/>
                              </a:rPr>
                              <m:t>1</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1</m:t>
                            </m:r>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𝑖</m:t>
                            </m:r>
                          </m:e>
                          <m:sub>
                            <m:r>
                              <a:rPr lang="en-US" sz="1600" b="0" i="1" smtClean="0">
                                <a:latin typeface="Cambria Math" panose="02040503050406030204" pitchFamily="18" charset="0"/>
                                <a:cs typeface="Times New Roman" panose="02020603050405020304" pitchFamily="18" charset="0"/>
                              </a:rPr>
                              <m:t>𝑖𝑘</m:t>
                            </m:r>
                          </m:sub>
                        </m:sSub>
                      </m:e>
                    </m:d>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𝑖</m:t>
                        </m:r>
                      </m:e>
                      <m:sub>
                        <m:r>
                          <a:rPr lang="en-US" sz="1600" i="1">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𝑗</m:t>
                        </m:r>
                      </m:sub>
                    </m:sSub>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 an association rule is an implication of the form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 are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Φ</m:t>
                    </m:r>
                  </m:oMath>
                </a14:m>
                <a:r>
                  <a:rPr lang="en-US" sz="1600" dirty="0" smtClean="0">
                    <a:latin typeface="Times New Roman" panose="02020603050405020304" pitchFamily="18" charset="0"/>
                    <a:cs typeface="Times New Roman" panose="02020603050405020304" pitchFamily="18" charset="0"/>
                  </a:rPr>
                  <a:t> (a null-set).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a:t>
                </a:r>
                <a:endParaRPr lang="en-US" sz="1600" b="0" i="1" dirty="0" smtClean="0">
                  <a:latin typeface="Cambria Math" panose="02040503050406030204" pitchFamily="18" charset="0"/>
                  <a:cs typeface="Times New Roman" panose="02020603050405020304" pitchFamily="18" charset="0"/>
                </a:endParaRPr>
              </a:p>
              <a:p>
                <a:pPr marL="285750" indent="-285750" algn="just">
                  <a:buFont typeface="Arial" panose="020B0604020202020204" pitchFamily="34" charset="0"/>
                  <a:buChar char="•"/>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are disjoint and cardinality of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X</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that is, </a:t>
                </a:r>
                <a14:m>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oMath>
                </a14:m>
                <a:r>
                  <a:rPr lang="en-US" sz="1600" dirty="0" smtClean="0">
                    <a:latin typeface="Times New Roman" panose="02020603050405020304" pitchFamily="18" charset="0"/>
                    <a:cs typeface="Times New Roman" panose="02020603050405020304" pitchFamily="18" charset="0"/>
                  </a:rPr>
                  <a:t> should be at least 2.</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Usually, a rule is stated as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Here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called </a:t>
                </a:r>
                <a:r>
                  <a:rPr lang="en-US" sz="1600" u="sng" dirty="0" smtClean="0">
                    <a:latin typeface="Times New Roman" panose="02020603050405020304" pitchFamily="18" charset="0"/>
                    <a:cs typeface="Times New Roman" panose="02020603050405020304" pitchFamily="18" charset="0"/>
                  </a:rPr>
                  <a:t>body</a:t>
                </a:r>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is </a:t>
                </a:r>
                <a:r>
                  <a:rPr lang="en-US" sz="1600" u="sng" dirty="0" smtClean="0">
                    <a:latin typeface="Times New Roman" panose="02020603050405020304" pitchFamily="18" charset="0"/>
                    <a:cs typeface="Times New Roman" panose="02020603050405020304" pitchFamily="18" charset="0"/>
                  </a:rPr>
                  <a:t>head</a:t>
                </a:r>
                <a:r>
                  <a:rPr lang="en-US" sz="1600" dirty="0" smtClean="0">
                    <a:latin typeface="Times New Roman" panose="02020603050405020304" pitchFamily="18" charset="0"/>
                    <a:cs typeface="Times New Roman" panose="02020603050405020304" pitchFamily="18" charset="0"/>
                  </a:rPr>
                  <a:t>. Also,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𝑎𝑛𝑑</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𝑌</m:t>
                    </m:r>
                    <m:r>
                      <a:rPr lang="en-US" sz="1600" i="1">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called </a:t>
                </a:r>
                <a:r>
                  <a:rPr lang="en-US" sz="1600" u="sng" dirty="0" smtClean="0">
                    <a:latin typeface="Times New Roman" panose="02020603050405020304" pitchFamily="18" charset="0"/>
                    <a:cs typeface="Times New Roman" panose="02020603050405020304" pitchFamily="18" charset="0"/>
                  </a:rPr>
                  <a:t>antecedent</a:t>
                </a:r>
                <a:r>
                  <a:rPr lang="en-US" sz="1600" dirty="0" smtClean="0">
                    <a:latin typeface="Times New Roman" panose="02020603050405020304" pitchFamily="18" charset="0"/>
                    <a:cs typeface="Times New Roman" panose="02020603050405020304" pitchFamily="18" charset="0"/>
                  </a:rPr>
                  <a:t> and </a:t>
                </a:r>
                <a:r>
                  <a:rPr lang="en-US" sz="1600" u="sng" dirty="0" smtClean="0">
                    <a:latin typeface="Times New Roman" panose="02020603050405020304" pitchFamily="18" charset="0"/>
                    <a:cs typeface="Times New Roman" panose="02020603050405020304" pitchFamily="18" charset="0"/>
                  </a:rPr>
                  <a:t>consequent</a:t>
                </a:r>
                <a:r>
                  <a:rPr lang="en-US" sz="1600" dirty="0" smtClean="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dirty="0" err="1" smtClean="0">
                    <a:latin typeface="Times New Roman" panose="02020603050405020304" pitchFamily="18" charset="0"/>
                    <a:cs typeface="Times New Roman" panose="02020603050405020304" pitchFamily="18" charset="0"/>
                  </a:rPr>
                  <a:t>Inorder</a:t>
                </a:r>
                <a:r>
                  <a:rPr lang="en-US" sz="1600" dirty="0" smtClean="0">
                    <a:latin typeface="Times New Roman" panose="02020603050405020304" pitchFamily="18" charset="0"/>
                    <a:cs typeface="Times New Roman" panose="02020603050405020304" pitchFamily="18" charset="0"/>
                  </a:rPr>
                  <a:t> to improve, the interpretability there are many optional parameters are included. Thus,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[support, confidence] [start Time, end Time] [validity Period] etc. We shall discuss later about these parameters. </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The </a:t>
                </a:r>
                <a:r>
                  <a:rPr lang="en-US" sz="1600" u="sng" dirty="0" smtClean="0">
                    <a:latin typeface="Times New Roman" panose="02020603050405020304" pitchFamily="18" charset="0"/>
                    <a:cs typeface="Times New Roman" panose="02020603050405020304" pitchFamily="18" charset="0"/>
                  </a:rPr>
                  <a:t>head</a:t>
                </a:r>
                <a:r>
                  <a:rPr lang="en-US" sz="1600" dirty="0" smtClean="0">
                    <a:latin typeface="Times New Roman" panose="02020603050405020304" pitchFamily="18" charset="0"/>
                    <a:cs typeface="Times New Roman" panose="02020603050405020304" pitchFamily="18" charset="0"/>
                  </a:rPr>
                  <a:t> part is usually a single attribute. If there are more than one attribute in </a:t>
                </a:r>
                <a:r>
                  <a:rPr lang="en-US" sz="1600" u="sng" dirty="0" smtClean="0">
                    <a:latin typeface="Times New Roman" panose="02020603050405020304" pitchFamily="18" charset="0"/>
                    <a:cs typeface="Times New Roman" panose="02020603050405020304" pitchFamily="18" charset="0"/>
                  </a:rPr>
                  <a:t>head</a:t>
                </a:r>
                <a:r>
                  <a:rPr lang="en-US" sz="1600" dirty="0" smtClean="0">
                    <a:latin typeface="Times New Roman" panose="02020603050405020304" pitchFamily="18" charset="0"/>
                    <a:cs typeface="Times New Roman" panose="02020603050405020304" pitchFamily="18" charset="0"/>
                  </a:rPr>
                  <a:t>, then it can be </a:t>
                </a:r>
                <a:r>
                  <a:rPr lang="en-US" sz="1600" dirty="0" err="1" smtClean="0">
                    <a:latin typeface="Times New Roman" panose="02020603050405020304" pitchFamily="18" charset="0"/>
                    <a:cs typeface="Times New Roman" panose="02020603050405020304" pitchFamily="18" charset="0"/>
                  </a:rPr>
                  <a:t>splitted</a:t>
                </a:r>
                <a:r>
                  <a:rPr lang="en-US" sz="1600" dirty="0" smtClean="0">
                    <a:latin typeface="Times New Roman" panose="02020603050405020304" pitchFamily="18" charset="0"/>
                    <a:cs typeface="Times New Roman" panose="02020603050405020304" pitchFamily="18" charset="0"/>
                  </a:rPr>
                  <a:t> into further association rules. For example</a:t>
                </a:r>
              </a:p>
              <a:p>
                <a:pPr algn="just"/>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𝑎</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dirty="0">
                          <a:latin typeface="Cambria Math" panose="02040503050406030204" pitchFamily="18" charset="0"/>
                          <a:cs typeface="Times New Roman" panose="02020603050405020304" pitchFamily="18" charset="0"/>
                        </a:rPr>
                        <m:t>⇒</m:t>
                      </m:r>
                      <m:d>
                        <m:dPr>
                          <m:begChr m:val="{"/>
                          <m:endChr m:val=""/>
                          <m:ctrlPr>
                            <a:rPr lang="en-US" sz="1600" i="1" dirty="0">
                              <a:latin typeface="Cambria Math" panose="02040503050406030204" pitchFamily="18" charset="0"/>
                              <a:cs typeface="Times New Roman" panose="02020603050405020304" pitchFamily="18" charset="0"/>
                            </a:rPr>
                          </m:ctrlPr>
                        </m:dPr>
                        <m:e>
                          <m:eqArr>
                            <m:eqArrPr>
                              <m:ctrlPr>
                                <a:rPr lang="en-US" sz="1600" i="1" dirty="0">
                                  <a:latin typeface="Cambria Math" panose="02040503050406030204" pitchFamily="18" charset="0"/>
                                  <a:cs typeface="Times New Roman" panose="02020603050405020304" pitchFamily="18" charset="0"/>
                                </a:rPr>
                              </m:ctrlPr>
                            </m:eqArrPr>
                            <m:e>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𝑎</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𝑐</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𝑎𝑛𝑑</m:t>
                              </m:r>
                            </m:e>
                            <m:e>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𝑎</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𝑏</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𝑑</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𝑒𝑡𝑐</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119633" y="702892"/>
                <a:ext cx="9092725" cy="5339603"/>
              </a:xfrm>
              <a:prstGeom prst="rect">
                <a:avLst/>
              </a:prstGeom>
              <a:blipFill>
                <a:blip r:embed="rId2"/>
                <a:stretch>
                  <a:fillRect l="-402" t="-342" r="-335"/>
                </a:stretch>
              </a:blipFill>
            </p:spPr>
            <p:txBody>
              <a:bodyPr/>
              <a:lstStyle/>
              <a:p>
                <a:r>
                  <a:rPr lang="en-US">
                    <a:noFill/>
                  </a:rPr>
                  <a:t> </a:t>
                </a:r>
              </a:p>
            </p:txBody>
          </p:sp>
        </mc:Fallback>
      </mc:AlternateContent>
    </p:spTree>
    <p:extLst>
      <p:ext uri="{BB962C8B-B14F-4D97-AF65-F5344CB8AC3E}">
        <p14:creationId xmlns:p14="http://schemas.microsoft.com/office/powerpoint/2010/main" val="648431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318502" y="702891"/>
                <a:ext cx="9092725" cy="6638869"/>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19.5:</a:t>
                </a:r>
                <a:r>
                  <a:rPr lang="en-US" sz="1600" b="1" u="sng" dirty="0" smtClean="0">
                    <a:latin typeface="Times New Roman" panose="02020603050405020304" pitchFamily="18" charset="0"/>
                    <a:cs typeface="Times New Roman" panose="02020603050405020304" pitchFamily="18" charset="0"/>
                  </a:rPr>
                  <a:t>Support Count and Support</a:t>
                </a:r>
              </a:p>
              <a:p>
                <a:pPr algn="just"/>
                <a:r>
                  <a:rPr lang="en-US" sz="1600" dirty="0" smtClean="0">
                    <a:latin typeface="Times New Roman" panose="02020603050405020304" pitchFamily="18" charset="0"/>
                    <a:cs typeface="Times New Roman" panose="02020603050405020304" pitchFamily="18" charset="0"/>
                  </a:rPr>
                  <a:t>A transaction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𝑡</m:t>
                        </m:r>
                      </m:e>
                      <m:sub>
                        <m:r>
                          <a:rPr lang="en-US" sz="1600" b="0" i="1" smtClean="0">
                            <a:latin typeface="Cambria Math" panose="02040503050406030204" pitchFamily="18" charset="0"/>
                            <a:cs typeface="Times New Roman" panose="02020603050405020304" pitchFamily="18" charset="0"/>
                          </a:rPr>
                          <m:t>𝑖</m:t>
                        </m:r>
                      </m:sub>
                    </m:sSub>
                  </m:oMath>
                </a14:m>
                <a:r>
                  <a:rPr lang="en-US" sz="1600" dirty="0" smtClean="0">
                    <a:latin typeface="Times New Roman" panose="02020603050405020304" pitchFamily="18" charset="0"/>
                    <a:cs typeface="Times New Roman" panose="02020603050405020304" pitchFamily="18" charset="0"/>
                  </a:rPr>
                  <a:t> is said to contain an </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if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a subset of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𝑖</m:t>
                        </m:r>
                      </m:sub>
                    </m:sSub>
                  </m:oMath>
                </a14:m>
                <a:r>
                  <a:rPr lang="en-US" sz="1600" dirty="0" smtClean="0">
                    <a:latin typeface="Times New Roman" panose="02020603050405020304" pitchFamily="18" charset="0"/>
                    <a:cs typeface="Times New Roman" panose="02020603050405020304" pitchFamily="18" charset="0"/>
                  </a:rPr>
                  <a:t>. Support count refers to the number of transactions that contain a particular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Mathematically, the support count of an </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denoted as</a:t>
                </a:r>
                <a14:m>
                  <m:oMath xmlns:m="http://schemas.openxmlformats.org/officeDocument/2006/math">
                    <m:r>
                      <a:rPr lang="en-US" sz="16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𝜎</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and is defined as (Equation 19.1).</a:t>
                </a:r>
              </a:p>
              <a:p>
                <a:pPr algn="ct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𝑡</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𝐷</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sz="1600" dirty="0" smtClean="0">
                    <a:latin typeface="Times New Roman" panose="02020603050405020304" pitchFamily="18" charset="0"/>
                    <a:cs typeface="Times New Roman" panose="02020603050405020304" pitchFamily="18" charset="0"/>
                  </a:rPr>
                  <a:t>  ……(19.1)</a:t>
                </a:r>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Where the symbol </a:t>
                </a:r>
                <a14:m>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𝑋</m:t>
                        </m:r>
                      </m:e>
                    </m:d>
                  </m:oMath>
                </a14:m>
                <a:r>
                  <a:rPr lang="en-US" sz="1600" dirty="0" smtClean="0">
                    <a:latin typeface="Times New Roman" panose="02020603050405020304" pitchFamily="18" charset="0"/>
                    <a:cs typeface="Times New Roman" panose="02020603050405020304" pitchFamily="18" charset="0"/>
                  </a:rPr>
                  <a:t> denotes the number of elements in a set </a:t>
                </a:r>
                <a14:m>
                  <m:oMath xmlns:m="http://schemas.openxmlformats.org/officeDocument/2006/math">
                    <m:r>
                      <a:rPr lang="en-US" sz="1600" i="1">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lvl="0" algn="just"/>
                <a:r>
                  <a:rPr lang="en-US" sz="1600" dirty="0" smtClean="0">
                    <a:latin typeface="Times New Roman" panose="02020603050405020304" pitchFamily="18" charset="0"/>
                    <a:cs typeface="Times New Roman" panose="02020603050405020304" pitchFamily="18" charset="0"/>
                  </a:rPr>
                  <a:t>Example: With reference to Table 19.3, the support count of the set </a:t>
                </a:r>
                <a14:m>
                  <m:oMath xmlns:m="http://schemas.openxmlformats.org/officeDocument/2006/math">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𝑐</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𝑑</m:t>
                    </m:r>
                    <m:r>
                      <a:rPr lang="en-US" sz="1600" i="1">
                        <a:latin typeface="Cambria Math" panose="02040503050406030204" pitchFamily="18" charset="0"/>
                        <a:cs typeface="Times New Roman" panose="02020603050405020304" pitchFamily="18" charset="0"/>
                      </a:rPr>
                      <m:t>}</m:t>
                    </m:r>
                  </m:oMath>
                </a14:m>
                <a:r>
                  <a:rPr lang="en-US" sz="1600" dirty="0" smtClean="0">
                    <a:solidFill>
                      <a:prstClr val="black"/>
                    </a:solidFill>
                    <a:latin typeface="Times New Roman" panose="02020603050405020304" pitchFamily="18" charset="0"/>
                    <a:cs typeface="Times New Roman" panose="02020603050405020304" pitchFamily="18" charset="0"/>
                  </a:rPr>
                  <a:t> is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𝑐</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𝑑</m:t>
                        </m:r>
                        <m:r>
                          <a:rPr lang="en-US" sz="1600" i="1">
                            <a:latin typeface="Cambria Math" panose="02040503050406030204" pitchFamily="18" charset="0"/>
                            <a:cs typeface="Times New Roman" panose="02020603050405020304" pitchFamily="18" charset="0"/>
                          </a:rPr>
                          <m:t>}</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1600" dirty="0" smtClean="0">
                  <a:solidFill>
                    <a:prstClr val="black"/>
                  </a:solidFill>
                  <a:latin typeface="Times New Roman" panose="02020603050405020304" pitchFamily="18" charset="0"/>
                  <a:cs typeface="Times New Roman" panose="02020603050405020304" pitchFamily="18" charset="0"/>
                </a:endParaRPr>
              </a:p>
              <a:p>
                <a:pPr lvl="0" algn="just"/>
                <a:endParaRPr lang="en-US" sz="1600" dirty="0">
                  <a:solidFill>
                    <a:prstClr val="black"/>
                  </a:solidFill>
                  <a:latin typeface="Times New Roman" panose="02020603050405020304" pitchFamily="18" charset="0"/>
                  <a:cs typeface="Times New Roman" panose="02020603050405020304" pitchFamily="18" charset="0"/>
                </a:endParaRPr>
              </a:p>
              <a:p>
                <a:pPr lvl="0" algn="just"/>
                <a:r>
                  <a:rPr lang="en-US" sz="1600" dirty="0" smtClean="0">
                    <a:solidFill>
                      <a:prstClr val="black"/>
                    </a:solidFill>
                    <a:latin typeface="Times New Roman" panose="02020603050405020304" pitchFamily="18" charset="0"/>
                    <a:cs typeface="Times New Roman" panose="02020603050405020304" pitchFamily="18" charset="0"/>
                  </a:rPr>
                  <a:t>Support is the ratio (or percentage) of the number of </a:t>
                </a:r>
                <a:r>
                  <a:rPr lang="en-US" sz="1600" dirty="0" err="1" smtClean="0">
                    <a:solidFill>
                      <a:prstClr val="black"/>
                    </a:solidFill>
                    <a:latin typeface="Times New Roman" panose="02020603050405020304" pitchFamily="18" charset="0"/>
                    <a:cs typeface="Times New Roman" panose="02020603050405020304" pitchFamily="18" charset="0"/>
                  </a:rPr>
                  <a:t>itemsets</a:t>
                </a:r>
                <a:r>
                  <a:rPr lang="en-US" sz="1600" dirty="0" smtClean="0">
                    <a:solidFill>
                      <a:prstClr val="black"/>
                    </a:solidFill>
                    <a:latin typeface="Times New Roman" panose="02020603050405020304" pitchFamily="18" charset="0"/>
                    <a:cs typeface="Times New Roman" panose="02020603050405020304" pitchFamily="18" charset="0"/>
                  </a:rPr>
                  <a:t> satisfying both </a:t>
                </a:r>
                <a:r>
                  <a:rPr lang="en-US" sz="1600" u="sng" dirty="0" smtClean="0">
                    <a:solidFill>
                      <a:prstClr val="black"/>
                    </a:solidFill>
                    <a:latin typeface="Times New Roman" panose="02020603050405020304" pitchFamily="18" charset="0"/>
                    <a:cs typeface="Times New Roman" panose="02020603050405020304" pitchFamily="18" charset="0"/>
                  </a:rPr>
                  <a:t>body</a:t>
                </a:r>
                <a:r>
                  <a:rPr lang="en-US" sz="1600" dirty="0" smtClean="0">
                    <a:solidFill>
                      <a:prstClr val="black"/>
                    </a:solidFill>
                    <a:latin typeface="Times New Roman" panose="02020603050405020304" pitchFamily="18" charset="0"/>
                    <a:cs typeface="Times New Roman" panose="02020603050405020304" pitchFamily="18" charset="0"/>
                  </a:rPr>
                  <a:t> and </a:t>
                </a:r>
                <a:r>
                  <a:rPr lang="en-US" sz="1600" u="sng" dirty="0" smtClean="0">
                    <a:solidFill>
                      <a:prstClr val="black"/>
                    </a:solidFill>
                    <a:latin typeface="Times New Roman" panose="02020603050405020304" pitchFamily="18" charset="0"/>
                    <a:cs typeface="Times New Roman" panose="02020603050405020304" pitchFamily="18" charset="0"/>
                  </a:rPr>
                  <a:t>head</a:t>
                </a:r>
                <a:r>
                  <a:rPr lang="en-US" sz="1600" dirty="0" smtClean="0">
                    <a:solidFill>
                      <a:prstClr val="black"/>
                    </a:solidFill>
                    <a:latin typeface="Times New Roman" panose="02020603050405020304" pitchFamily="18" charset="0"/>
                    <a:cs typeface="Times New Roman" panose="02020603050405020304" pitchFamily="18" charset="0"/>
                  </a:rPr>
                  <a:t> to the total number of transactions. Support of  a rule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solidFill>
                      <a:prstClr val="black"/>
                    </a:solidFill>
                    <a:latin typeface="Times New Roman" panose="02020603050405020304" pitchFamily="18" charset="0"/>
                    <a:cs typeface="Times New Roman" panose="02020603050405020304" pitchFamily="18" charset="0"/>
                  </a:rPr>
                  <a:t> is denoted as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𝑠</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e>
                    </m:d>
                  </m:oMath>
                </a14:m>
                <a:r>
                  <a:rPr lang="en-US" sz="1600" dirty="0" smtClean="0">
                    <a:solidFill>
                      <a:prstClr val="black"/>
                    </a:solidFill>
                    <a:latin typeface="Times New Roman" panose="02020603050405020304" pitchFamily="18" charset="0"/>
                    <a:cs typeface="Times New Roman" panose="02020603050405020304" pitchFamily="18" charset="0"/>
                  </a:rPr>
                  <a:t> and mathematically defined as</a:t>
                </a:r>
              </a:p>
              <a:p>
                <a:pPr lvl="0" algn="ct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𝑠</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box>
                      <m:boxPr>
                        <m:ctrlPr>
                          <a:rPr lang="en-US" sz="1600" b="0" i="1" smtClean="0">
                            <a:latin typeface="Cambria Math" panose="02040503050406030204" pitchFamily="18" charset="0"/>
                            <a:cs typeface="Times New Roman" panose="02020603050405020304" pitchFamily="18" charset="0"/>
                          </a:rPr>
                        </m:ctrlPr>
                      </m:boxPr>
                      <m:e>
                        <m:argPr>
                          <m:argSz m:val="-1"/>
                        </m:argPr>
                        <m:f>
                          <m:fPr>
                            <m:ctrlPr>
                              <a:rPr lang="en-US" sz="1600" b="0" i="1" smtClean="0">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num>
                          <m:den>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𝐷</m:t>
                                </m:r>
                              </m:e>
                            </m:d>
                          </m:den>
                        </m:f>
                      </m:e>
                    </m:box>
                  </m:oMath>
                </a14:m>
                <a:r>
                  <a:rPr lang="en-US" sz="1600" dirty="0" smtClean="0">
                    <a:solidFill>
                      <a:prstClr val="black"/>
                    </a:solidFill>
                    <a:latin typeface="Times New Roman" panose="02020603050405020304" pitchFamily="18" charset="0"/>
                    <a:cs typeface="Times New Roman" panose="02020603050405020304" pitchFamily="18" charset="0"/>
                  </a:rPr>
                  <a:t> ……(19.2)</a:t>
                </a:r>
              </a:p>
              <a:p>
                <a:pPr lvl="0" algn="just"/>
                <a:r>
                  <a:rPr lang="en-US" sz="1600" dirty="0" smtClean="0">
                    <a:solidFill>
                      <a:prstClr val="black"/>
                    </a:solidFill>
                    <a:latin typeface="Times New Roman" panose="02020603050405020304" pitchFamily="18" charset="0"/>
                    <a:cs typeface="Times New Roman" panose="02020603050405020304" pitchFamily="18" charset="0"/>
                  </a:rPr>
                  <a:t>Example: From Table 19.3:</a:t>
                </a:r>
              </a:p>
              <a:p>
                <a:pPr lvl="0" algn="just"/>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cs typeface="Times New Roman" panose="02020603050405020304" pitchFamily="18" charset="0"/>
                        </a:rPr>
                        <m:t>𝑠</m:t>
                      </m:r>
                      <m:d>
                        <m:dPr>
                          <m:ctrlPr>
                            <a:rPr lang="en-US" sz="1600" b="0" i="1" smtClean="0">
                              <a:solidFill>
                                <a:prstClr val="black"/>
                              </a:solidFill>
                              <a:latin typeface="Cambria Math" panose="02040503050406030204" pitchFamily="18" charset="0"/>
                              <a:cs typeface="Times New Roman" panose="02020603050405020304" pitchFamily="18" charset="0"/>
                            </a:rPr>
                          </m:ctrlPr>
                        </m:dPr>
                        <m:e>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𝑐</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𝑑</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d>
                        </m:e>
                      </m:d>
                      <m:r>
                        <a:rPr lang="en-US" sz="1600" b="0" i="1" smtClean="0">
                          <a:solidFill>
                            <a:prstClr val="black"/>
                          </a:solidFill>
                          <a:latin typeface="Cambria Math" panose="02040503050406030204" pitchFamily="18" charset="0"/>
                          <a:cs typeface="Times New Roman" panose="02020603050405020304" pitchFamily="18" charset="0"/>
                        </a:rPr>
                        <m:t>=</m:t>
                      </m:r>
                      <m:box>
                        <m:boxPr>
                          <m:ctrlPr>
                            <a:rPr lang="en-US" sz="1600" b="0" i="1" smtClean="0">
                              <a:solidFill>
                                <a:prstClr val="black"/>
                              </a:solidFill>
                              <a:latin typeface="Cambria Math" panose="02040503050406030204" pitchFamily="18" charset="0"/>
                              <a:cs typeface="Times New Roman" panose="02020603050405020304" pitchFamily="18" charset="0"/>
                            </a:rPr>
                          </m:ctrlPr>
                        </m:boxPr>
                        <m:e>
                          <m:argPr>
                            <m:argSz m:val="-1"/>
                          </m:argPr>
                          <m:f>
                            <m:fPr>
                              <m:ctrlPr>
                                <a:rPr lang="en-US" sz="1600" b="0" i="1" smtClean="0">
                                  <a:solidFill>
                                    <a:prstClr val="black"/>
                                  </a:solidFill>
                                  <a:latin typeface="Cambria Math" panose="02040503050406030204" pitchFamily="18" charset="0"/>
                                  <a:cs typeface="Times New Roman" panose="02020603050405020304" pitchFamily="18" charset="0"/>
                                </a:rPr>
                              </m:ctrlPr>
                            </m:fPr>
                            <m:num>
                              <m:r>
                                <a:rPr lang="en-US" sz="1600" b="0" i="1" smtClean="0">
                                  <a:solidFill>
                                    <a:prstClr val="black"/>
                                  </a:solidFill>
                                  <a:latin typeface="Cambria Math" panose="02040503050406030204" pitchFamily="18" charset="0"/>
                                  <a:cs typeface="Times New Roman" panose="02020603050405020304" pitchFamily="18" charset="0"/>
                                </a:rPr>
                                <m:t>3</m:t>
                              </m:r>
                            </m:num>
                            <m:den>
                              <m:r>
                                <a:rPr lang="en-US" sz="1600" b="0" i="1" smtClean="0">
                                  <a:solidFill>
                                    <a:prstClr val="black"/>
                                  </a:solidFill>
                                  <a:latin typeface="Cambria Math" panose="02040503050406030204" pitchFamily="18" charset="0"/>
                                  <a:cs typeface="Times New Roman" panose="02020603050405020304" pitchFamily="18" charset="0"/>
                                </a:rPr>
                                <m:t>8</m:t>
                              </m:r>
                            </m:den>
                          </m:f>
                        </m:e>
                      </m:box>
                      <m:r>
                        <a:rPr lang="en-US" sz="1600" b="0" i="1" smtClean="0">
                          <a:solidFill>
                            <a:prstClr val="black"/>
                          </a:solidFill>
                          <a:latin typeface="Cambria Math" panose="02040503050406030204" pitchFamily="18" charset="0"/>
                          <a:cs typeface="Times New Roman" panose="02020603050405020304" pitchFamily="18" charset="0"/>
                        </a:rPr>
                        <m:t>=0.375</m:t>
                      </m:r>
                    </m:oMath>
                  </m:oMathPara>
                </a14:m>
                <a:endParaRPr lang="en-US" sz="1600" b="0" dirty="0" smtClean="0">
                  <a:solidFill>
                    <a:prstClr val="black"/>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cs typeface="Times New Roman" panose="02020603050405020304" pitchFamily="18" charset="0"/>
                        </a:rPr>
                        <m:t>𝑠</m:t>
                      </m:r>
                      <m:d>
                        <m:dPr>
                          <m:ctrlPr>
                            <a:rPr lang="en-US" sz="1600" i="1">
                              <a:solidFill>
                                <a:prstClr val="black"/>
                              </a:solidFill>
                              <a:latin typeface="Cambria Math" panose="02040503050406030204" pitchFamily="18" charset="0"/>
                              <a:cs typeface="Times New Roman" panose="02020603050405020304" pitchFamily="18" charset="0"/>
                            </a:rPr>
                          </m:ctrlPr>
                        </m:dPr>
                        <m:e>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𝑎</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𝑐</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𝑒</m:t>
                              </m:r>
                            </m:e>
                          </m:d>
                        </m:e>
                      </m:d>
                      <m:r>
                        <a:rPr lang="en-US" sz="1600" i="1">
                          <a:solidFill>
                            <a:prstClr val="black"/>
                          </a:solidFill>
                          <a:latin typeface="Cambria Math" panose="02040503050406030204" pitchFamily="18" charset="0"/>
                          <a:cs typeface="Times New Roman" panose="02020603050405020304" pitchFamily="18" charset="0"/>
                        </a:rPr>
                        <m:t>=</m:t>
                      </m:r>
                      <m:box>
                        <m:boxPr>
                          <m:ctrlPr>
                            <a:rPr lang="en-US" sz="1600" i="1">
                              <a:solidFill>
                                <a:prstClr val="black"/>
                              </a:solidFill>
                              <a:latin typeface="Cambria Math" panose="02040503050406030204" pitchFamily="18" charset="0"/>
                              <a:cs typeface="Times New Roman" panose="02020603050405020304" pitchFamily="18" charset="0"/>
                            </a:rPr>
                          </m:ctrlPr>
                        </m:boxPr>
                        <m:e>
                          <m:argPr>
                            <m:argSz m:val="-1"/>
                          </m:argPr>
                          <m:f>
                            <m:fPr>
                              <m:ctrlPr>
                                <a:rPr lang="en-US" sz="1600" i="1">
                                  <a:solidFill>
                                    <a:prstClr val="black"/>
                                  </a:solidFill>
                                  <a:latin typeface="Cambria Math" panose="02040503050406030204" pitchFamily="18" charset="0"/>
                                  <a:cs typeface="Times New Roman" panose="02020603050405020304" pitchFamily="18" charset="0"/>
                                </a:rPr>
                              </m:ctrlPr>
                            </m:fPr>
                            <m:num>
                              <m:r>
                                <a:rPr lang="en-US" sz="1600" b="0" i="1" smtClean="0">
                                  <a:solidFill>
                                    <a:prstClr val="black"/>
                                  </a:solidFill>
                                  <a:latin typeface="Cambria Math" panose="02040503050406030204" pitchFamily="18" charset="0"/>
                                  <a:cs typeface="Times New Roman" panose="02020603050405020304" pitchFamily="18" charset="0"/>
                                </a:rPr>
                                <m:t>1</m:t>
                              </m:r>
                            </m:num>
                            <m:den>
                              <m:r>
                                <a:rPr lang="en-US" sz="1600" i="1">
                                  <a:solidFill>
                                    <a:prstClr val="black"/>
                                  </a:solidFill>
                                  <a:latin typeface="Cambria Math" panose="02040503050406030204" pitchFamily="18" charset="0"/>
                                  <a:cs typeface="Times New Roman" panose="02020603050405020304" pitchFamily="18" charset="0"/>
                                </a:rPr>
                                <m:t>8</m:t>
                              </m:r>
                            </m:den>
                          </m:f>
                        </m:e>
                      </m:box>
                      <m:r>
                        <a:rPr lang="en-US" sz="1600" i="1">
                          <a:solidFill>
                            <a:prstClr val="black"/>
                          </a:solidFill>
                          <a:latin typeface="Cambria Math" panose="02040503050406030204" pitchFamily="18" charset="0"/>
                          <a:cs typeface="Times New Roman" panose="02020603050405020304" pitchFamily="18" charset="0"/>
                        </a:rPr>
                        <m:t>=0.</m:t>
                      </m:r>
                      <m:r>
                        <a:rPr lang="en-US" sz="1600" b="0" i="1" smtClean="0">
                          <a:solidFill>
                            <a:prstClr val="black"/>
                          </a:solidFill>
                          <a:latin typeface="Cambria Math" panose="02040503050406030204" pitchFamily="18" charset="0"/>
                          <a:cs typeface="Times New Roman" panose="02020603050405020304" pitchFamily="18" charset="0"/>
                        </a:rPr>
                        <m:t>12</m:t>
                      </m:r>
                      <m:r>
                        <a:rPr lang="en-US" sz="1600" i="1">
                          <a:solidFill>
                            <a:prstClr val="black"/>
                          </a:solidFill>
                          <a:latin typeface="Cambria Math" panose="02040503050406030204" pitchFamily="18" charset="0"/>
                          <a:cs typeface="Times New Roman" panose="02020603050405020304" pitchFamily="18" charset="0"/>
                        </a:rPr>
                        <m:t>5</m:t>
                      </m:r>
                    </m:oMath>
                  </m:oMathPara>
                </a14:m>
                <a:endParaRPr lang="en-US" sz="1600" dirty="0">
                  <a:solidFill>
                    <a:prstClr val="black"/>
                  </a:solidFill>
                  <a:latin typeface="Times New Roman" panose="02020603050405020304" pitchFamily="18" charset="0"/>
                  <a:cs typeface="Times New Roman" panose="02020603050405020304" pitchFamily="18" charset="0"/>
                </a:endParaRPr>
              </a:p>
              <a:p>
                <a:pPr lvl="0" algn="just"/>
                <a:r>
                  <a:rPr lang="en-US" sz="1600" dirty="0" smtClean="0">
                    <a:solidFill>
                      <a:prstClr val="black"/>
                    </a:solidFill>
                    <a:latin typeface="Times New Roman" panose="02020603050405020304" pitchFamily="18" charset="0"/>
                    <a:cs typeface="Times New Roman" panose="02020603050405020304" pitchFamily="18" charset="0"/>
                  </a:rPr>
                  <a:t>Note: </a:t>
                </a:r>
              </a:p>
              <a:p>
                <a:pPr marL="285750" lvl="0" indent="-285750" algn="just">
                  <a:buFont typeface="Arial" panose="020B0604020202020204" pitchFamily="34" charset="0"/>
                  <a:buChar char="•"/>
                </a:pPr>
                <a:r>
                  <a:rPr lang="en-US" sz="1600" dirty="0" smtClean="0">
                    <a:solidFill>
                      <a:prstClr val="black"/>
                    </a:solidFill>
                    <a:latin typeface="Times New Roman" panose="02020603050405020304" pitchFamily="18" charset="0"/>
                    <a:cs typeface="Times New Roman" panose="02020603050405020304" pitchFamily="18" charset="0"/>
                  </a:rPr>
                  <a:t>Support of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solidFill>
                      <a:prstClr val="black"/>
                    </a:solidFill>
                    <a:latin typeface="Times New Roman" panose="02020603050405020304" pitchFamily="18" charset="0"/>
                    <a:cs typeface="Times New Roman" panose="02020603050405020304" pitchFamily="18" charset="0"/>
                  </a:rPr>
                  <a:t>also can be taken to be the probability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solidFill>
                      <a:prstClr val="black"/>
                    </a:solidFill>
                    <a:latin typeface="Times New Roman" panose="02020603050405020304" pitchFamily="18" charset="0"/>
                    <a:cs typeface="Times New Roman" panose="02020603050405020304" pitchFamily="18" charset="0"/>
                  </a:rPr>
                  <a:t> That is</a:t>
                </a:r>
              </a:p>
              <a:p>
                <a:pPr lvl="0"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𝑠</m:t>
                      </m:r>
                      <m:d>
                        <m:dPr>
                          <m:ctrlPr>
                            <a:rPr lang="en-US" sz="1600" b="0" i="1" smtClean="0">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oMath>
                  </m:oMathPara>
                </a14:m>
                <a:endParaRPr lang="en-US" sz="1600" dirty="0" smtClean="0">
                  <a:solidFill>
                    <a:prstClr val="black"/>
                  </a:solidFill>
                  <a:latin typeface="Times New Roman" panose="02020603050405020304" pitchFamily="18" charset="0"/>
                  <a:cs typeface="Times New Roman" panose="02020603050405020304" pitchFamily="18" charset="0"/>
                </a:endParaRPr>
              </a:p>
              <a:p>
                <a:pPr marL="282575" lvl="0" algn="just"/>
                <a:r>
                  <a:rPr lang="en-US" sz="1600" dirty="0" smtClean="0">
                    <a:solidFill>
                      <a:prstClr val="black"/>
                    </a:solidFill>
                    <a:latin typeface="Times New Roman" panose="02020603050405020304" pitchFamily="18" charset="0"/>
                    <a:cs typeface="Times New Roman" panose="02020603050405020304" pitchFamily="18" charset="0"/>
                  </a:rPr>
                  <a:t>Further, note that notation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oMath>
                </a14:m>
                <a:r>
                  <a:rPr lang="en-US" sz="1600" dirty="0" smtClean="0">
                    <a:solidFill>
                      <a:prstClr val="black"/>
                    </a:solidFill>
                    <a:latin typeface="Times New Roman" panose="02020603050405020304" pitchFamily="18" charset="0"/>
                    <a:cs typeface="Times New Roman" panose="02020603050405020304" pitchFamily="18" charset="0"/>
                  </a:rPr>
                  <a:t> indicates the probability that a transaction contains the </a:t>
                </a:r>
                <a:r>
                  <a:rPr lang="en-US" sz="1600" u="sng" dirty="0" smtClean="0">
                    <a:solidFill>
                      <a:prstClr val="black"/>
                    </a:solidFill>
                    <a:latin typeface="Times New Roman" panose="02020603050405020304" pitchFamily="18" charset="0"/>
                    <a:cs typeface="Times New Roman" panose="02020603050405020304" pitchFamily="18" charset="0"/>
                  </a:rPr>
                  <a:t>union</a:t>
                </a:r>
                <a:r>
                  <a:rPr lang="en-US" sz="1600" dirty="0" smtClean="0">
                    <a:solidFill>
                      <a:prstClr val="black"/>
                    </a:solidFill>
                    <a:latin typeface="Times New Roman" panose="02020603050405020304" pitchFamily="18" charset="0"/>
                    <a:cs typeface="Times New Roman" panose="02020603050405020304" pitchFamily="18" charset="0"/>
                  </a:rPr>
                  <a:t> of </a:t>
                </a:r>
                <a:r>
                  <a:rPr lang="en-US" sz="1600" dirty="0" err="1" smtClean="0">
                    <a:solidFill>
                      <a:prstClr val="black"/>
                    </a:solidFill>
                    <a:latin typeface="Times New Roman" panose="02020603050405020304" pitchFamily="18" charset="0"/>
                    <a:cs typeface="Times New Roman" panose="02020603050405020304" pitchFamily="18" charset="0"/>
                  </a:rPr>
                  <a:t>itemsets</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𝑎𝑛𝑑</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𝑌</m:t>
                    </m:r>
                  </m:oMath>
                </a14:m>
                <a:r>
                  <a:rPr lang="en-US" sz="1600" dirty="0" smtClean="0">
                    <a:solidFill>
                      <a:prstClr val="black"/>
                    </a:solidFill>
                    <a:latin typeface="Times New Roman" panose="02020603050405020304" pitchFamily="18" charset="0"/>
                    <a:cs typeface="Times New Roman" panose="02020603050405020304" pitchFamily="18" charset="0"/>
                  </a:rPr>
                  <a:t>. This should not be confused with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𝑜𝑟</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solidFill>
                      <a:prstClr val="black"/>
                    </a:solidFill>
                    <a:latin typeface="Times New Roman" panose="02020603050405020304" pitchFamily="18" charset="0"/>
                    <a:cs typeface="Times New Roman" panose="02020603050405020304" pitchFamily="18" charset="0"/>
                  </a:rPr>
                  <a:t> which indicates the probability that a transaction contains either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𝑜𝑟</m:t>
                    </m:r>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solidFill>
                      <a:prstClr val="black"/>
                    </a:solidFill>
                    <a:latin typeface="Times New Roman" panose="02020603050405020304" pitchFamily="18" charset="0"/>
                    <a:cs typeface="Times New Roman" panose="02020603050405020304" pitchFamily="18" charset="0"/>
                  </a:rPr>
                  <a:t>.</a:t>
                </a:r>
              </a:p>
              <a:p>
                <a:pPr marL="282575" lvl="0" indent="-282575" algn="just">
                  <a:buFont typeface="Arial" panose="020B0604020202020204" pitchFamily="34" charset="0"/>
                  <a:buChar char="•"/>
                </a:pPr>
                <a:r>
                  <a:rPr lang="en-US" sz="1600" dirty="0" smtClean="0">
                    <a:solidFill>
                      <a:prstClr val="black"/>
                    </a:solidFill>
                    <a:latin typeface="Times New Roman" panose="02020603050405020304" pitchFamily="18" charset="0"/>
                    <a:cs typeface="Times New Roman" panose="02020603050405020304" pitchFamily="18" charset="0"/>
                  </a:rPr>
                  <a:t>Support implies a measurement of strength of </a:t>
                </a:r>
                <a:r>
                  <a:rPr lang="en-US" sz="1600" u="sng" dirty="0" smtClean="0">
                    <a:solidFill>
                      <a:prstClr val="black"/>
                    </a:solidFill>
                    <a:latin typeface="Times New Roman" panose="02020603050405020304" pitchFamily="18" charset="0"/>
                    <a:cs typeface="Times New Roman" panose="02020603050405020304" pitchFamily="18" charset="0"/>
                  </a:rPr>
                  <a:t>strength</a:t>
                </a:r>
                <a:r>
                  <a:rPr lang="en-US" sz="1600" dirty="0" smtClean="0">
                    <a:solidFill>
                      <a:prstClr val="black"/>
                    </a:solidFill>
                    <a:latin typeface="Times New Roman" panose="02020603050405020304" pitchFamily="18" charset="0"/>
                    <a:cs typeface="Times New Roman" panose="02020603050405020304" pitchFamily="18" charset="0"/>
                  </a:rPr>
                  <a:t> of a rule. </a:t>
                </a:r>
                <a14:m>
                  <m:oMath xmlns:m="http://schemas.openxmlformats.org/officeDocument/2006/math">
                    <m:r>
                      <a:rPr lang="en-US" sz="1600" b="0" i="1" smtClean="0">
                        <a:solidFill>
                          <a:prstClr val="black"/>
                        </a:solidFill>
                        <a:latin typeface="Cambria Math" panose="02040503050406030204" pitchFamily="18" charset="0"/>
                        <a:cs typeface="Times New Roman" panose="02020603050405020304" pitchFamily="18" charset="0"/>
                      </a:rPr>
                      <m:t>𝑠</m:t>
                    </m:r>
                    <m:d>
                      <m:dPr>
                        <m:ctrlPr>
                          <a:rPr lang="en-US" sz="1600" b="0" i="1" smtClean="0">
                            <a:solidFill>
                              <a:prstClr val="black"/>
                            </a:solidFill>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e>
                    </m:d>
                    <m:r>
                      <a:rPr lang="en-US" sz="1600" b="0" i="1" smtClean="0">
                        <a:solidFill>
                          <a:prstClr val="black"/>
                        </a:solidFill>
                        <a:latin typeface="Cambria Math" panose="02040503050406030204" pitchFamily="18" charset="0"/>
                        <a:cs typeface="Times New Roman" panose="02020603050405020304" pitchFamily="18" charset="0"/>
                      </a:rPr>
                      <m:t>=0</m:t>
                    </m:r>
                    <m:r>
                      <a:rPr lang="en-US" sz="1600" b="0" i="0" smtClean="0">
                        <a:solidFill>
                          <a:prstClr val="black"/>
                        </a:solidFill>
                        <a:latin typeface="Cambria Math" panose="02040503050406030204" pitchFamily="18" charset="0"/>
                        <a:cs typeface="Times New Roman" panose="02020603050405020304" pitchFamily="18" charset="0"/>
                      </a:rPr>
                      <m:t> </m:t>
                    </m:r>
                  </m:oMath>
                </a14:m>
                <a:r>
                  <a:rPr lang="en-US" sz="1600" dirty="0" smtClean="0">
                    <a:solidFill>
                      <a:prstClr val="black"/>
                    </a:solidFill>
                    <a:latin typeface="Times New Roman" panose="02020603050405020304" pitchFamily="18" charset="0"/>
                    <a:cs typeface="Times New Roman" panose="02020603050405020304" pitchFamily="18" charset="0"/>
                  </a:rPr>
                  <a:t>implies “no-match”, whereas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𝑠</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e>
                    </m:d>
                    <m:r>
                      <a:rPr lang="en-US" sz="1600" i="1">
                        <a:latin typeface="Cambria Math" panose="02040503050406030204" pitchFamily="18" charset="0"/>
                        <a:cs typeface="Times New Roman" panose="02020603050405020304" pitchFamily="18" charset="0"/>
                      </a:rPr>
                      <m:t>=</m:t>
                    </m:r>
                    <m:r>
                      <a:rPr lang="en-US" sz="1600" b="0" i="0" smtClean="0">
                        <a:latin typeface="Cambria Math" panose="02040503050406030204" pitchFamily="18" charset="0"/>
                        <a:cs typeface="Times New Roman" panose="02020603050405020304" pitchFamily="18" charset="0"/>
                      </a:rPr>
                      <m:t>1</m:t>
                    </m:r>
                  </m:oMath>
                </a14:m>
                <a:r>
                  <a:rPr lang="en-US" sz="1600" dirty="0" smtClean="0">
                    <a:solidFill>
                      <a:prstClr val="black"/>
                    </a:solidFill>
                    <a:latin typeface="Times New Roman" panose="02020603050405020304" pitchFamily="18" charset="0"/>
                    <a:cs typeface="Times New Roman" panose="02020603050405020304" pitchFamily="18" charset="0"/>
                  </a:rPr>
                  <a:t> implies “all matches”. In other words, a rule that has very low support may occur simply by chance, and hence association rule is insignificant. Whereas a rule with high value of </a:t>
                </a:r>
                <a14:m>
                  <m:oMath xmlns:m="http://schemas.openxmlformats.org/officeDocument/2006/math">
                    <m:r>
                      <a:rPr lang="en-US" sz="1600" i="1" dirty="0" smtClean="0">
                        <a:solidFill>
                          <a:prstClr val="black"/>
                        </a:solidFill>
                        <a:latin typeface="Cambria Math" panose="02040503050406030204" pitchFamily="18" charset="0"/>
                        <a:cs typeface="Times New Roman" panose="02020603050405020304" pitchFamily="18" charset="0"/>
                      </a:rPr>
                      <m:t>𝑠</m:t>
                    </m:r>
                  </m:oMath>
                </a14:m>
                <a:r>
                  <a:rPr lang="en-US" sz="1600" dirty="0" smtClean="0">
                    <a:solidFill>
                      <a:prstClr val="black"/>
                    </a:solidFill>
                    <a:latin typeface="Times New Roman" panose="02020603050405020304" pitchFamily="18" charset="0"/>
                    <a:cs typeface="Times New Roman" panose="02020603050405020304" pitchFamily="18" charset="0"/>
                  </a:rPr>
                  <a:t> is significant.</a:t>
                </a:r>
              </a:p>
              <a:p>
                <a:pPr lvl="0" algn="just"/>
                <a:endParaRPr lang="en-US" sz="1600" dirty="0" smtClean="0">
                  <a:solidFill>
                    <a:prstClr val="black"/>
                  </a:solidFill>
                  <a:latin typeface="Times New Roman" panose="02020603050405020304" pitchFamily="18" charset="0"/>
                  <a:cs typeface="Times New Roman" panose="02020603050405020304" pitchFamily="18" charset="0"/>
                </a:endParaRPr>
              </a:p>
              <a:p>
                <a:pPr lvl="0" algn="just"/>
                <a:endParaRPr lang="en-US" sz="1600"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18502" y="702891"/>
                <a:ext cx="9092725" cy="6638869"/>
              </a:xfrm>
              <a:prstGeom prst="rect">
                <a:avLst/>
              </a:prstGeom>
              <a:blipFill>
                <a:blip r:embed="rId2"/>
                <a:stretch>
                  <a:fillRect l="-335" t="-275" r="-335"/>
                </a:stretch>
              </a:blipFill>
            </p:spPr>
            <p:txBody>
              <a:bodyPr/>
              <a:lstStyle/>
              <a:p>
                <a:r>
                  <a:rPr lang="en-PH">
                    <a:noFill/>
                  </a:rPr>
                  <a:t> </a:t>
                </a:r>
              </a:p>
            </p:txBody>
          </p:sp>
        </mc:Fallback>
      </mc:AlternateContent>
    </p:spTree>
    <p:extLst>
      <p:ext uri="{BB962C8B-B14F-4D97-AF65-F5344CB8AC3E}">
        <p14:creationId xmlns:p14="http://schemas.microsoft.com/office/powerpoint/2010/main" val="366816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119641" y="349102"/>
                <a:ext cx="9092725" cy="6508898"/>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19.6:</a:t>
                </a:r>
                <a:r>
                  <a:rPr lang="en-US" sz="1600" b="1" u="sng" dirty="0" smtClean="0">
                    <a:latin typeface="Times New Roman" panose="02020603050405020304" pitchFamily="18" charset="0"/>
                    <a:cs typeface="Times New Roman" panose="02020603050405020304" pitchFamily="18" charset="0"/>
                  </a:rPr>
                  <a:t>Confidence</a:t>
                </a:r>
              </a:p>
              <a:p>
                <a:pPr algn="just"/>
                <a:r>
                  <a:rPr lang="en-US" sz="1600" dirty="0" smtClean="0">
                    <a:latin typeface="Times New Roman" panose="02020603050405020304" pitchFamily="18" charset="0"/>
                    <a:cs typeface="Times New Roman" panose="02020603050405020304" pitchFamily="18" charset="0"/>
                  </a:rPr>
                  <a:t>Confidence of a rule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in a database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 is represented by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e>
                    </m:d>
                  </m:oMath>
                </a14:m>
                <a:r>
                  <a:rPr lang="en-US" sz="1600" dirty="0" smtClean="0">
                    <a:latin typeface="Times New Roman" panose="02020603050405020304" pitchFamily="18" charset="0"/>
                    <a:cs typeface="Times New Roman" panose="02020603050405020304" pitchFamily="18" charset="0"/>
                  </a:rPr>
                  <a:t> and defined as the ratio (or percentage) of the transactions in </a:t>
                </a:r>
                <a14:m>
                  <m:oMath xmlns:m="http://schemas.openxmlformats.org/officeDocument/2006/math">
                    <m:r>
                      <a:rPr lang="en-US" sz="1600" i="1">
                        <a:latin typeface="Cambria Math" panose="02040503050406030204" pitchFamily="18" charset="0"/>
                        <a:cs typeface="Times New Roman" panose="02020603050405020304" pitchFamily="18" charset="0"/>
                      </a:rPr>
                      <m:t>𝐷</m:t>
                    </m:r>
                    <m:r>
                      <a:rPr lang="en-US" sz="1600" i="1">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containing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X</m:t>
                    </m:r>
                    <m:r>
                      <a:rPr lang="en-US" sz="1600" i="1">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that also contain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Y</m:t>
                    </m:r>
                  </m:oMath>
                </a14:m>
                <a:r>
                  <a:rPr lang="en-US" sz="1600" dirty="0" smtClean="0">
                    <a:latin typeface="Times New Roman" panose="02020603050405020304" pitchFamily="18" charset="0"/>
                    <a:cs typeface="Times New Roman" panose="02020603050405020304" pitchFamily="18" charset="0"/>
                  </a:rPr>
                  <a:t> to the support count of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X</m:t>
                    </m:r>
                  </m:oMath>
                </a14:m>
                <a:r>
                  <a:rPr lang="en-US" sz="1600" dirty="0" smtClean="0">
                    <a:latin typeface="Times New Roman" panose="02020603050405020304" pitchFamily="18" charset="0"/>
                    <a:cs typeface="Times New Roman" panose="02020603050405020304" pitchFamily="18" charset="0"/>
                  </a:rPr>
                  <a:t>. More precisely,</a:t>
                </a:r>
              </a:p>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σ</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num>
                        <m:den>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den>
                      </m:f>
                      <m:r>
                        <a:rPr lang="en-US" sz="1600" b="0" i="0" smtClean="0">
                          <a:latin typeface="Cambria Math" panose="02040503050406030204" pitchFamily="18" charset="0"/>
                          <a:ea typeface="Cambria Math" panose="02040503050406030204" pitchFamily="18" charset="0"/>
                          <a:cs typeface="Times New Roman" panose="02020603050405020304" pitchFamily="18" charset="0"/>
                        </a:rPr>
                        <m:t>…(19.3)</m:t>
                      </m:r>
                    </m:oMath>
                  </m:oMathPara>
                </a14:m>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Confidence of a rule also can be expressed as follows</a:t>
                </a: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r>
                            <a:rPr lang="en-US" sz="160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i="1">
                              <a:latin typeface="Cambria Math" panose="02040503050406030204" pitchFamily="18" charset="0"/>
                              <a:ea typeface="Cambria Math" panose="02040503050406030204" pitchFamily="18" charset="0"/>
                              <a:cs typeface="Times New Roman" panose="02020603050405020304" pitchFamily="18" charset="0"/>
                            </a:rPr>
                            <m:t>)</m:t>
                          </m:r>
                        </m:num>
                        <m:den>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num>
                            <m:den>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𝐷</m:t>
                                  </m:r>
                                </m:e>
                              </m:d>
                            </m:den>
                          </m:f>
                        </m:num>
                        <m:den>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e>
                              </m:d>
                            </m:num>
                            <m:den>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𝐷</m:t>
                                  </m:r>
                                </m:e>
                              </m:d>
                            </m:den>
                          </m:f>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num>
                        <m:den>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e>
                          </m:d>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oMath>
                  </m:oMathPara>
                </a14:m>
                <a:endParaRPr lang="en-US" sz="1600" dirty="0" smtClean="0">
                  <a:latin typeface="Times New Roman" panose="02020603050405020304" pitchFamily="18" charset="0"/>
                  <a:cs typeface="Times New Roman" panose="02020603050405020304" pitchFamily="18" charset="0"/>
                </a:endParaRPr>
              </a:p>
              <a:p>
                <a:pPr marL="282575" algn="just"/>
                <a:r>
                  <a:rPr lang="en-US" sz="1600" dirty="0" smtClean="0">
                    <a:latin typeface="Times New Roman" panose="02020603050405020304" pitchFamily="18" charset="0"/>
                    <a:cs typeface="Times New Roman" panose="02020603050405020304" pitchFamily="18" charset="0"/>
                  </a:rPr>
                  <a:t>So, alternatively, confidence of a rule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solidFill>
                      <a:prstClr val="black"/>
                    </a:solidFill>
                    <a:latin typeface="Times New Roman" panose="02020603050405020304" pitchFamily="18" charset="0"/>
                    <a:cs typeface="Times New Roman" panose="02020603050405020304" pitchFamily="18" charset="0"/>
                  </a:rPr>
                  <a:t>is the conditional probability that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occurs given that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occurs.</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Also,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X</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P</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X</m:t>
                        </m:r>
                      </m:e>
                    </m:d>
                  </m:oMath>
                </a14:m>
                <a:r>
                  <a:rPr lang="en-US" sz="1600" dirty="0" smtClean="0">
                    <a:latin typeface="Times New Roman" panose="02020603050405020304" pitchFamily="18" charset="0"/>
                    <a:cs typeface="Times New Roman" panose="02020603050405020304" pitchFamily="18" charset="0"/>
                  </a:rPr>
                  <a:t> called the frequencies of occurrences of </a:t>
                </a:r>
                <a:r>
                  <a:rPr lang="en-US" sz="1600" dirty="0" err="1" smtClean="0">
                    <a:latin typeface="Times New Roman" panose="02020603050405020304" pitchFamily="18" charset="0"/>
                    <a:cs typeface="Times New Roman" panose="02020603050405020304" pitchFamily="18" charset="0"/>
                  </a:rPr>
                  <a:t>itemsets</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𝑌</m:t>
                        </m:r>
                      </m:e>
                    </m:d>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𝑋</m:t>
                        </m:r>
                      </m:e>
                    </m:d>
                  </m:oMath>
                </a14:m>
                <a:r>
                  <a:rPr lang="en-US" sz="1600" dirty="0" smtClean="0">
                    <a:latin typeface="Times New Roman" panose="02020603050405020304" pitchFamily="18" charset="0"/>
                    <a:cs typeface="Times New Roman" panose="02020603050405020304" pitchFamily="18" charset="0"/>
                  </a:rPr>
                  <a:t>, respectively.</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Confidence measures the </a:t>
                </a:r>
                <a:r>
                  <a:rPr lang="en-US" sz="1600" u="sng" dirty="0" smtClean="0">
                    <a:latin typeface="Times New Roman" panose="02020603050405020304" pitchFamily="18" charset="0"/>
                    <a:cs typeface="Times New Roman" panose="02020603050405020304" pitchFamily="18" charset="0"/>
                  </a:rPr>
                  <a:t>reliability</a:t>
                </a:r>
                <a:r>
                  <a:rPr lang="en-US" sz="1600" dirty="0" smtClean="0">
                    <a:latin typeface="Times New Roman" panose="02020603050405020304" pitchFamily="18" charset="0"/>
                    <a:cs typeface="Times New Roman" panose="02020603050405020304" pitchFamily="18" charset="0"/>
                  </a:rPr>
                  <a:t> of the inference made by a rule. For a given rule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the higher the confidence, the more likely it is for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to be present in transaction that contains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a:t>
                </a:r>
                <a:r>
                  <a:rPr lang="en-US" sz="1600" dirty="0" smtClean="0">
                    <a:solidFill>
                      <a:srgbClr val="A50021"/>
                    </a:solidFill>
                    <a:latin typeface="Times New Roman" panose="02020603050405020304" pitchFamily="18" charset="0"/>
                    <a:cs typeface="Times New Roman" panose="02020603050405020304" pitchFamily="18" charset="0"/>
                  </a:rPr>
                  <a:t>Support (s)</a:t>
                </a:r>
                <a:r>
                  <a:rPr lang="en-US" sz="1600" dirty="0" smtClean="0">
                    <a:latin typeface="Times New Roman" panose="02020603050405020304" pitchFamily="18" charset="0"/>
                    <a:cs typeface="Times New Roman" panose="02020603050405020304" pitchFamily="18" charset="0"/>
                  </a:rPr>
                  <a:t> is also called “</a:t>
                </a:r>
                <a:r>
                  <a:rPr lang="en-US" sz="1600" u="sng" dirty="0" smtClean="0">
                    <a:latin typeface="Times New Roman" panose="02020603050405020304" pitchFamily="18" charset="0"/>
                    <a:cs typeface="Times New Roman" panose="02020603050405020304" pitchFamily="18" charset="0"/>
                  </a:rPr>
                  <a:t>relative support</a:t>
                </a:r>
                <a:r>
                  <a:rPr lang="en-US" sz="1600" dirty="0" smtClean="0">
                    <a:latin typeface="Times New Roman" panose="02020603050405020304" pitchFamily="18" charset="0"/>
                    <a:cs typeface="Times New Roman" panose="02020603050405020304" pitchFamily="18" charset="0"/>
                  </a:rPr>
                  <a:t>” and </a:t>
                </a:r>
                <a:r>
                  <a:rPr lang="en-US" sz="1600" dirty="0" smtClean="0">
                    <a:solidFill>
                      <a:srgbClr val="A50021"/>
                    </a:solidFill>
                    <a:latin typeface="Times New Roman" panose="02020603050405020304" pitchFamily="18" charset="0"/>
                    <a:cs typeface="Times New Roman" panose="02020603050405020304" pitchFamily="18" charset="0"/>
                  </a:rPr>
                  <a:t>confidence (</a:t>
                </a:r>
                <a14:m>
                  <m:oMath xmlns:m="http://schemas.openxmlformats.org/officeDocument/2006/math">
                    <m:r>
                      <a:rPr lang="en-US" sz="160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600" dirty="0" smtClean="0">
                    <a:solidFill>
                      <a:srgbClr val="A50021"/>
                    </a:solidFill>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 is called “</a:t>
                </a:r>
                <a:r>
                  <a:rPr lang="en-US" sz="1600" u="sng" dirty="0" smtClean="0">
                    <a:latin typeface="Times New Roman" panose="02020603050405020304" pitchFamily="18" charset="0"/>
                    <a:cs typeface="Times New Roman" panose="02020603050405020304" pitchFamily="18" charset="0"/>
                  </a:rPr>
                  <a:t>absolute support</a:t>
                </a:r>
                <a:r>
                  <a:rPr lang="en-US" sz="1600" dirty="0" smtClean="0">
                    <a:latin typeface="Times New Roman" panose="02020603050405020304" pitchFamily="18" charset="0"/>
                    <a:cs typeface="Times New Roman" panose="02020603050405020304" pitchFamily="18" charset="0"/>
                  </a:rPr>
                  <a:t>” or “</a:t>
                </a:r>
                <a:r>
                  <a:rPr lang="en-US" sz="1600" u="sng" dirty="0" smtClean="0">
                    <a:latin typeface="Times New Roman" panose="02020603050405020304" pitchFamily="18" charset="0"/>
                    <a:cs typeface="Times New Roman" panose="02020603050405020304" pitchFamily="18" charset="0"/>
                  </a:rPr>
                  <a:t>reliability</a:t>
                </a:r>
                <a:r>
                  <a:rPr lang="en-US" sz="1600" dirty="0" smtClean="0">
                    <a:latin typeface="Times New Roman" panose="02020603050405020304" pitchFamily="18" charset="0"/>
                    <a:cs typeface="Times New Roman" panose="02020603050405020304" pitchFamily="18" charset="0"/>
                  </a:rPr>
                  <a:t>”.</a:t>
                </a:r>
                <a:endParaRPr lang="en-US" sz="1600" dirty="0" smtClean="0">
                  <a:solidFill>
                    <a:srgbClr val="A50021"/>
                  </a:solidFill>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19641" y="349102"/>
                <a:ext cx="9092725" cy="6508898"/>
              </a:xfrm>
              <a:prstGeom prst="rect">
                <a:avLst/>
              </a:prstGeom>
              <a:blipFill>
                <a:blip r:embed="rId2"/>
                <a:stretch>
                  <a:fillRect l="-402" t="-281" r="-335"/>
                </a:stretch>
              </a:blipFill>
            </p:spPr>
            <p:txBody>
              <a:bodyPr/>
              <a:lstStyle/>
              <a:p>
                <a:r>
                  <a:rPr lang="en-PH">
                    <a:noFill/>
                  </a:rPr>
                  <a:t> </a:t>
                </a:r>
              </a:p>
            </p:txBody>
          </p:sp>
        </mc:Fallback>
      </mc:AlternateContent>
    </p:spTree>
    <p:extLst>
      <p:ext uri="{BB962C8B-B14F-4D97-AF65-F5344CB8AC3E}">
        <p14:creationId xmlns:p14="http://schemas.microsoft.com/office/powerpoint/2010/main" val="3366228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59250" y="1153727"/>
                <a:ext cx="9092725" cy="5385192"/>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19.7:</a:t>
                </a:r>
                <a:r>
                  <a:rPr lang="en-US" sz="1600" b="1" u="sng" dirty="0" smtClean="0">
                    <a:latin typeface="Times New Roman" panose="02020603050405020304" pitchFamily="18" charset="0"/>
                    <a:cs typeface="Times New Roman" panose="02020603050405020304" pitchFamily="18" charset="0"/>
                  </a:rPr>
                  <a:t>Completeness</a:t>
                </a:r>
              </a:p>
              <a:p>
                <a:pPr algn="just"/>
                <a:r>
                  <a:rPr lang="en-US" sz="1600" dirty="0" smtClean="0">
                    <a:latin typeface="Times New Roman" panose="02020603050405020304" pitchFamily="18" charset="0"/>
                    <a:cs typeface="Times New Roman" panose="02020603050405020304" pitchFamily="18" charset="0"/>
                  </a:rPr>
                  <a:t>Another measure of a rule strength is called completeness. It is the ratio of the matching right-hand side (i.e., </a:t>
                </a:r>
                <a:r>
                  <a:rPr lang="en-US" sz="1600" u="sng" dirty="0" smtClean="0">
                    <a:latin typeface="Times New Roman" panose="02020603050405020304" pitchFamily="18" charset="0"/>
                    <a:cs typeface="Times New Roman" panose="02020603050405020304" pitchFamily="18" charset="0"/>
                  </a:rPr>
                  <a:t>head</a:t>
                </a:r>
                <a:r>
                  <a:rPr lang="en-US" sz="1600" dirty="0" smtClean="0">
                    <a:latin typeface="Times New Roman" panose="02020603050405020304" pitchFamily="18" charset="0"/>
                    <a:cs typeface="Times New Roman" panose="02020603050405020304" pitchFamily="18" charset="0"/>
                  </a:rPr>
                  <a:t>) that correctly matched by the rule. Thus, for any rule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the completeness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𝑐</m:t>
                    </m:r>
                  </m:oMath>
                </a14:m>
                <a:r>
                  <a:rPr lang="en-US" sz="1600" dirty="0" smtClean="0">
                    <a:latin typeface="Times New Roman" panose="02020603050405020304" pitchFamily="18" charset="0"/>
                    <a:cs typeface="Times New Roman" panose="02020603050405020304" pitchFamily="18" charset="0"/>
                  </a:rPr>
                  <a:t> is defined as </a:t>
                </a: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𝑐</m:t>
                      </m:r>
                      <m:d>
                        <m:dPr>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𝑟</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σ</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num>
                        <m:den>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Example: For the rule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𝑟</m:t>
                    </m:r>
                    <m:r>
                      <a:rPr lang="en-US"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𝑐</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𝑑</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(See Table 19.3), we have</a:t>
                </a:r>
              </a:p>
              <a:p>
                <a:pPr algn="just"/>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d>
                        <m:dPr>
                          <m:ctrlPr>
                            <a:rPr lang="en-US" sz="1600" i="1">
                              <a:solidFill>
                                <a:prstClr val="black"/>
                              </a:solidFill>
                              <a:latin typeface="Cambria Math" panose="02040503050406030204" pitchFamily="18" charset="0"/>
                              <a:cs typeface="Times New Roman" panose="02020603050405020304" pitchFamily="18" charset="0"/>
                            </a:rPr>
                          </m:ctrlPr>
                        </m:dPr>
                        <m:e>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𝑐</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𝑑</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𝑒</m:t>
                              </m:r>
                            </m:e>
                          </m:d>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=3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𝑎𝑛𝑑</m:t>
                      </m:r>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d>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en-US" sz="16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Thus,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𝑐</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𝑟</m:t>
                        </m:r>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4</m:t>
                        </m:r>
                      </m:den>
                    </m:f>
                    <m:r>
                      <a:rPr lang="en-US" sz="1600" b="0" i="1" smtClean="0">
                        <a:latin typeface="Cambria Math" panose="02040503050406030204" pitchFamily="18" charset="0"/>
                        <a:cs typeface="Times New Roman" panose="02020603050405020304" pitchFamily="18" charset="0"/>
                      </a:rPr>
                      <m:t>=0.75</m:t>
                    </m:r>
                  </m:oMath>
                </a14:m>
                <a:endParaRPr lang="en-US" sz="1600" dirty="0" smtClean="0">
                  <a:latin typeface="Times New Roman" panose="02020603050405020304" pitchFamily="18" charset="0"/>
                  <a:cs typeface="Times New Roman" panose="02020603050405020304" pitchFamily="18" charset="0"/>
                </a:endParaRPr>
              </a:p>
              <a:p>
                <a:pPr algn="just"/>
                <a:r>
                  <a:rPr lang="en-US" sz="1600" b="1" u="sng" dirty="0">
                    <a:solidFill>
                      <a:srgbClr val="073C8B"/>
                    </a:solidFill>
                    <a:latin typeface="Times New Roman" panose="02020603050405020304" pitchFamily="18" charset="0"/>
                    <a:cs typeface="Times New Roman" panose="02020603050405020304" pitchFamily="18" charset="0"/>
                  </a:rPr>
                  <a:t>Definition </a:t>
                </a:r>
                <a:r>
                  <a:rPr lang="en-US" sz="1600" b="1" u="sng" dirty="0" smtClean="0">
                    <a:solidFill>
                      <a:srgbClr val="073C8B"/>
                    </a:solidFill>
                    <a:latin typeface="Times New Roman" panose="02020603050405020304" pitchFamily="18" charset="0"/>
                    <a:cs typeface="Times New Roman" panose="02020603050405020304" pitchFamily="18" charset="0"/>
                  </a:rPr>
                  <a:t>19.8:</a:t>
                </a:r>
                <a:r>
                  <a:rPr lang="en-US" sz="1600" b="1" u="sng" dirty="0" smtClean="0">
                    <a:latin typeface="Times New Roman" panose="02020603050405020304" pitchFamily="18" charset="0"/>
                    <a:cs typeface="Times New Roman" panose="02020603050405020304" pitchFamily="18" charset="0"/>
                  </a:rPr>
                  <a:t>minsup and </a:t>
                </a:r>
                <a:r>
                  <a:rPr lang="en-US" sz="1600" b="1" u="sng" dirty="0" err="1" smtClean="0">
                    <a:latin typeface="Times New Roman" panose="02020603050405020304" pitchFamily="18" charset="0"/>
                    <a:cs typeface="Times New Roman" panose="02020603050405020304" pitchFamily="18" charset="0"/>
                  </a:rPr>
                  <a:t>minconf</a:t>
                </a:r>
                <a:endParaRPr lang="en-US" sz="1600" b="1"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It is customary to reject any rule for which the support is below a minimum threshold</a:t>
                </a:r>
                <a14:m>
                  <m:oMath xmlns:m="http://schemas.openxmlformats.org/officeDocument/2006/math">
                    <m:r>
                      <a:rPr lang="en-US" sz="16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600" i="1" dirty="0" smtClean="0">
                        <a:latin typeface="Cambria Math" panose="02040503050406030204" pitchFamily="18" charset="0"/>
                        <a:ea typeface="Cambria Math" panose="02040503050406030204" pitchFamily="18" charset="0"/>
                        <a:cs typeface="Times New Roman" panose="02020603050405020304" pitchFamily="18" charset="0"/>
                      </a:rPr>
                      <m:t>μ</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This minimum threshold of support is called </a:t>
                </a:r>
                <a:r>
                  <a:rPr lang="en-US" sz="1600" u="sng" dirty="0" err="1" smtClean="0">
                    <a:latin typeface="Times New Roman" panose="02020603050405020304" pitchFamily="18" charset="0"/>
                    <a:cs typeface="Times New Roman" panose="02020603050405020304" pitchFamily="18" charset="0"/>
                  </a:rPr>
                  <a:t>minsup</a:t>
                </a:r>
                <a:r>
                  <a:rPr lang="en-US" sz="1600" dirty="0" smtClean="0">
                    <a:latin typeface="Times New Roman" panose="02020603050405020304" pitchFamily="18" charset="0"/>
                    <a:cs typeface="Times New Roman" panose="02020603050405020304" pitchFamily="18" charset="0"/>
                  </a:rPr>
                  <a:t> and denoted as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a:t>
                </a:r>
              </a:p>
              <a:p>
                <a:pPr algn="just"/>
                <a:r>
                  <a:rPr lang="en-US" sz="1600" dirty="0" smtClean="0">
                    <a:latin typeface="Times New Roman" panose="02020603050405020304" pitchFamily="18" charset="0"/>
                    <a:cs typeface="Times New Roman" panose="02020603050405020304" pitchFamily="18" charset="0"/>
                  </a:rPr>
                  <a:t>Typically the value of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=0.01 (</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𝑒</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 1%)</m:t>
                    </m:r>
                  </m:oMath>
                </a14:m>
                <a:r>
                  <a:rPr lang="en-US" sz="1600" dirty="0" smtClean="0">
                    <a:latin typeface="Times New Roman" panose="02020603050405020304" pitchFamily="18" charset="0"/>
                    <a:cs typeface="Times New Roman" panose="02020603050405020304" pitchFamily="18" charset="0"/>
                  </a:rPr>
                  <a:t>. Also, if the confidence of a rule is below a minimum threshold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𝜏</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it is customary to reject the rule. This minimum threshold of confidence is called </a:t>
                </a:r>
                <a:r>
                  <a:rPr lang="en-US" sz="1600" u="sng" dirty="0" err="1" smtClean="0">
                    <a:latin typeface="Times New Roman" panose="02020603050405020304" pitchFamily="18" charset="0"/>
                    <a:cs typeface="Times New Roman" panose="02020603050405020304" pitchFamily="18" charset="0"/>
                  </a:rPr>
                  <a:t>minconf</a:t>
                </a:r>
                <a:r>
                  <a:rPr lang="en-US" sz="1600" dirty="0" smtClean="0">
                    <a:latin typeface="Times New Roman" panose="02020603050405020304" pitchFamily="18" charset="0"/>
                    <a:cs typeface="Times New Roman" panose="02020603050405020304" pitchFamily="18" charset="0"/>
                  </a:rPr>
                  <a:t> and denoted as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𝜏</m:t>
                    </m:r>
                  </m:oMath>
                </a14:m>
                <a:r>
                  <a:rPr lang="en-US" sz="1600" dirty="0" smtClean="0">
                    <a:latin typeface="Times New Roman" panose="02020603050405020304" pitchFamily="18" charset="0"/>
                    <a:cs typeface="Times New Roman" panose="02020603050405020304" pitchFamily="18" charset="0"/>
                  </a:rPr>
                  <a:t>.</a:t>
                </a:r>
              </a:p>
              <a:p>
                <a:pPr algn="just"/>
                <a:r>
                  <a:rPr lang="en-US" sz="1600" dirty="0" smtClean="0">
                    <a:latin typeface="Times New Roman" panose="02020603050405020304" pitchFamily="18" charset="0"/>
                    <a:cs typeface="Times New Roman" panose="02020603050405020304" pitchFamily="18" charset="0"/>
                  </a:rPr>
                  <a:t>Typically, the value of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𝜏</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=0.8 </m:t>
                    </m:r>
                    <m:d>
                      <m:dPr>
                        <m:ctrlP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𝑒</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 80%</m:t>
                        </m:r>
                      </m:e>
                    </m:d>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Example: For a database of 2500 transactions, for five association rule chosen at random, decide the rules, which is/are </a:t>
                </a:r>
                <a:r>
                  <a:rPr lang="en-US" sz="1600" dirty="0" err="1" smtClean="0">
                    <a:latin typeface="Times New Roman" panose="02020603050405020304" pitchFamily="18" charset="0"/>
                    <a:cs typeface="Times New Roman" panose="02020603050405020304" pitchFamily="18" charset="0"/>
                  </a:rPr>
                  <a:t>rejectable</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9250" y="1153727"/>
                <a:ext cx="9092725" cy="5385192"/>
              </a:xfrm>
              <a:prstGeom prst="rect">
                <a:avLst/>
              </a:prstGeom>
              <a:blipFill>
                <a:blip r:embed="rId2"/>
                <a:stretch>
                  <a:fillRect l="-335" t="-339" r="-335"/>
                </a:stretch>
              </a:blipFill>
            </p:spPr>
            <p:txBody>
              <a:bodyPr/>
              <a:lstStyle/>
              <a:p>
                <a:r>
                  <a:rPr lang="en-US">
                    <a:noFill/>
                  </a:rPr>
                  <a:t> </a:t>
                </a:r>
              </a:p>
            </p:txBody>
          </p:sp>
        </mc:Fallback>
      </mc:AlternateContent>
    </p:spTree>
    <p:extLst>
      <p:ext uri="{BB962C8B-B14F-4D97-AF65-F5344CB8AC3E}">
        <p14:creationId xmlns:p14="http://schemas.microsoft.com/office/powerpoint/2010/main" val="2174808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59248" y="1016566"/>
                <a:ext cx="9092725" cy="4524315"/>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Example: For a database of 2500 transactions, for five association rule chosen at random, decide the rules, which is/are </a:t>
                </a:r>
                <a:r>
                  <a:rPr lang="en-US" sz="1600" dirty="0" err="1" smtClean="0">
                    <a:latin typeface="Times New Roman" panose="02020603050405020304" pitchFamily="18" charset="0"/>
                    <a:cs typeface="Times New Roman" panose="02020603050405020304" pitchFamily="18" charset="0"/>
                  </a:rPr>
                  <a:t>rejectable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Table 19.4: Characteristics of few association rules from </a:t>
                </a:r>
                <a14:m>
                  <m:oMath xmlns:m="http://schemas.openxmlformats.org/officeDocument/2006/math">
                    <m:sSup>
                      <m:sSupPr>
                        <m:ctrlPr>
                          <a:rPr lang="en-US" sz="1600" i="1" dirty="0" smtClean="0">
                            <a:latin typeface="Cambria Math" panose="02040503050406030204" pitchFamily="18" charset="0"/>
                            <a:cs typeface="Times New Roman" panose="02020603050405020304" pitchFamily="18" charset="0"/>
                          </a:rPr>
                        </m:ctrlPr>
                      </m:sSupPr>
                      <m:e>
                        <m:r>
                          <a:rPr lang="en-US" sz="1600" i="1" dirty="0">
                            <a:latin typeface="Cambria Math" panose="02040503050406030204" pitchFamily="18" charset="0"/>
                            <a:cs typeface="Times New Roman" panose="02020603050405020304" pitchFamily="18" charset="0"/>
                          </a:rPr>
                          <m:t>𝐷</m:t>
                        </m:r>
                        <m:r>
                          <m:rPr>
                            <m:nor/>
                          </m:rPr>
                          <a:rPr lang="en-US" sz="1600" dirty="0">
                            <a:latin typeface="Times New Roman" panose="02020603050405020304" pitchFamily="18" charset="0"/>
                            <a:cs typeface="Times New Roman" panose="02020603050405020304" pitchFamily="18" charset="0"/>
                          </a:rPr>
                          <m:t> </m:t>
                        </m:r>
                      </m:e>
                      <m:sup>
                        <m:r>
                          <a:rPr lang="en-US" sz="1600" b="0" i="1" dirty="0" smtClean="0">
                            <a:latin typeface="Cambria Math" panose="02040503050406030204" pitchFamily="18" charset="0"/>
                            <a:cs typeface="Times New Roman" panose="02020603050405020304" pitchFamily="18" charset="0"/>
                          </a:rPr>
                          <m:t>∗</m:t>
                        </m:r>
                      </m:sup>
                    </m:sSup>
                  </m:oMath>
                </a14:m>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d>
                            <m:dPr>
                              <m:begChr m:val="|"/>
                              <m:endChr m:val="|"/>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𝐷</m:t>
                              </m:r>
                            </m:e>
                          </m:d>
                        </m:e>
                        <m:sup>
                          <m:r>
                            <a:rPr lang="en-US" sz="1600" b="0" i="1" smtClean="0">
                              <a:latin typeface="Cambria Math" panose="02040503050406030204" pitchFamily="18" charset="0"/>
                              <a:cs typeface="Times New Roman" panose="02020603050405020304" pitchFamily="18" charset="0"/>
                            </a:rPr>
                            <m:t>∗</m:t>
                          </m:r>
                        </m:sup>
                      </m:sSup>
                      <m:r>
                        <a:rPr lang="en-US" sz="1600" b="0" i="1" smtClean="0">
                          <a:latin typeface="Cambria Math" panose="02040503050406030204" pitchFamily="18" charset="0"/>
                          <a:cs typeface="Times New Roman" panose="02020603050405020304" pitchFamily="18" charset="0"/>
                        </a:rPr>
                        <m:t>=2500 (</m:t>
                      </m:r>
                      <m:r>
                        <a:rPr lang="en-US" sz="1600" b="0" i="1" smtClean="0">
                          <a:latin typeface="Cambria Math" panose="02040503050406030204" pitchFamily="18" charset="0"/>
                          <a:cs typeface="Times New Roman" panose="02020603050405020304" pitchFamily="18" charset="0"/>
                        </a:rPr>
                        <m:t>𝑁𝑢𝑚𝑏𝑒𝑟</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𝑜𝑓</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𝑡𝑟𝑎𝑛𝑠𝑎𝑐𝑡𝑖𝑜𝑛𝑠</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𝑖𝑛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𝐷</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[Left as an exercise]</a:t>
                </a:r>
                <a:endParaRPr lang="en-US" sz="16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9248" y="1016566"/>
                <a:ext cx="9092725" cy="4524315"/>
              </a:xfrm>
              <a:prstGeom prst="rect">
                <a:avLst/>
              </a:prstGeom>
              <a:blipFill>
                <a:blip r:embed="rId2"/>
                <a:stretch>
                  <a:fillRect l="-335" t="-404" r="-3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904363966"/>
                  </p:ext>
                </p:extLst>
              </p:nvPr>
            </p:nvGraphicFramePr>
            <p:xfrm>
              <a:off x="2908792" y="1890902"/>
              <a:ext cx="3593635" cy="2433320"/>
            </p:xfrm>
            <a:graphic>
              <a:graphicData uri="http://schemas.openxmlformats.org/drawingml/2006/table">
                <a:tbl>
                  <a:tblPr firstRow="1" bandRow="1">
                    <a:tableStyleId>{5940675A-B579-460E-94D1-54222C63F5DA}</a:tableStyleId>
                  </a:tblPr>
                  <a:tblGrid>
                    <a:gridCol w="805722">
                      <a:extLst>
                        <a:ext uri="{9D8B030D-6E8A-4147-A177-3AD203B41FA5}">
                          <a16:colId xmlns:a16="http://schemas.microsoft.com/office/drawing/2014/main" val="3478703000"/>
                        </a:ext>
                      </a:extLst>
                    </a:gridCol>
                    <a:gridCol w="1203371">
                      <a:extLst>
                        <a:ext uri="{9D8B030D-6E8A-4147-A177-3AD203B41FA5}">
                          <a16:colId xmlns:a16="http://schemas.microsoft.com/office/drawing/2014/main" val="819242476"/>
                        </a:ext>
                      </a:extLst>
                    </a:gridCol>
                    <a:gridCol w="806873">
                      <a:extLst>
                        <a:ext uri="{9D8B030D-6E8A-4147-A177-3AD203B41FA5}">
                          <a16:colId xmlns:a16="http://schemas.microsoft.com/office/drawing/2014/main" val="3207914787"/>
                        </a:ext>
                      </a:extLst>
                    </a:gridCol>
                    <a:gridCol w="777669">
                      <a:extLst>
                        <a:ext uri="{9D8B030D-6E8A-4147-A177-3AD203B41FA5}">
                          <a16:colId xmlns:a16="http://schemas.microsoft.com/office/drawing/2014/main" val="1555622352"/>
                        </a:ext>
                      </a:extLst>
                    </a:gridCol>
                  </a:tblGrid>
                  <a:tr h="370840">
                    <a:tc>
                      <a:txBody>
                        <a:bodyPr/>
                        <a:lstStyle/>
                        <a:p>
                          <a:r>
                            <a:rPr lang="en-US" sz="1600" dirty="0" smtClean="0">
                              <a:latin typeface="Times New Roman" panose="02020603050405020304" pitchFamily="18" charset="0"/>
                              <a:cs typeface="Times New Roman" panose="02020603050405020304" pitchFamily="18" charset="0"/>
                            </a:rPr>
                            <a:t>Rule Id</a:t>
                          </a:r>
                        </a:p>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σ</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σ</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cs typeface="Times New Roman" panose="02020603050405020304" pitchFamily="18" charset="0"/>
                                  </a:rPr>
                                  <m:t>σ</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14307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b="0" i="1" smtClean="0">
                                        <a:latin typeface="Cambria Math" panose="02040503050406030204" pitchFamily="18" charset="0"/>
                                        <a:cs typeface="Times New Roman" panose="02020603050405020304" pitchFamily="18" charset="0"/>
                                      </a:rPr>
                                      <m:t>1</m:t>
                                    </m:r>
                                  </m:sub>
                                </m:sSub>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700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720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800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6986645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b="0" i="1" smtClean="0">
                                        <a:latin typeface="Cambria Math" panose="02040503050406030204" pitchFamily="18" charset="0"/>
                                        <a:cs typeface="Times New Roman" panose="02020603050405020304" pitchFamily="18" charset="0"/>
                                      </a:rPr>
                                      <m:t>2</m:t>
                                    </m:r>
                                  </m:sub>
                                </m:sSub>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140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150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650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48748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b="0" i="1" smtClean="0">
                                        <a:latin typeface="Cambria Math" panose="02040503050406030204" pitchFamily="18" charset="0"/>
                                        <a:cs typeface="Times New Roman" panose="02020603050405020304" pitchFamily="18" charset="0"/>
                                      </a:rPr>
                                      <m:t>3</m:t>
                                    </m:r>
                                  </m:sub>
                                </m:sSub>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1000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1000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2000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520697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b="0" i="1" smtClean="0">
                                        <a:latin typeface="Cambria Math" panose="02040503050406030204" pitchFamily="18" charset="0"/>
                                        <a:cs typeface="Times New Roman" panose="02020603050405020304" pitchFamily="18" charset="0"/>
                                      </a:rPr>
                                      <m:t>4</m:t>
                                    </m:r>
                                  </m:sub>
                                </m:sSub>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400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250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050701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𝑟</m:t>
                                    </m:r>
                                  </m:e>
                                  <m:sub>
                                    <m:r>
                                      <a:rPr lang="en-US" sz="1600" b="0" i="1" smtClean="0">
                                        <a:latin typeface="Cambria Math" panose="02040503050406030204" pitchFamily="18" charset="0"/>
                                        <a:cs typeface="Times New Roman" panose="02020603050405020304" pitchFamily="18" charset="0"/>
                                      </a:rPr>
                                      <m:t>5</m:t>
                                    </m:r>
                                  </m:sub>
                                </m:sSub>
                              </m:oMath>
                            </m:oMathPara>
                          </a14:m>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295</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700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330577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val="904363966"/>
                  </p:ext>
                </p:extLst>
              </p:nvPr>
            </p:nvGraphicFramePr>
            <p:xfrm>
              <a:off x="2908792" y="1890902"/>
              <a:ext cx="3593635" cy="2433320"/>
            </p:xfrm>
            <a:graphic>
              <a:graphicData uri="http://schemas.openxmlformats.org/drawingml/2006/table">
                <a:tbl>
                  <a:tblPr firstRow="1" bandRow="1">
                    <a:tableStyleId>{5940675A-B579-460E-94D1-54222C63F5DA}</a:tableStyleId>
                  </a:tblPr>
                  <a:tblGrid>
                    <a:gridCol w="805722">
                      <a:extLst>
                        <a:ext uri="{9D8B030D-6E8A-4147-A177-3AD203B41FA5}">
                          <a16:colId xmlns:a16="http://schemas.microsoft.com/office/drawing/2014/main" xmlns="" val="3478703000"/>
                        </a:ext>
                      </a:extLst>
                    </a:gridCol>
                    <a:gridCol w="1203371">
                      <a:extLst>
                        <a:ext uri="{9D8B030D-6E8A-4147-A177-3AD203B41FA5}">
                          <a16:colId xmlns:a16="http://schemas.microsoft.com/office/drawing/2014/main" xmlns="" val="819242476"/>
                        </a:ext>
                      </a:extLst>
                    </a:gridCol>
                    <a:gridCol w="806873">
                      <a:extLst>
                        <a:ext uri="{9D8B030D-6E8A-4147-A177-3AD203B41FA5}">
                          <a16:colId xmlns:a16="http://schemas.microsoft.com/office/drawing/2014/main" xmlns="" val="3207914787"/>
                        </a:ext>
                      </a:extLst>
                    </a:gridCol>
                    <a:gridCol w="777669">
                      <a:extLst>
                        <a:ext uri="{9D8B030D-6E8A-4147-A177-3AD203B41FA5}">
                          <a16:colId xmlns:a16="http://schemas.microsoft.com/office/drawing/2014/main" xmlns="" val="1555622352"/>
                        </a:ext>
                      </a:extLst>
                    </a:gridCol>
                  </a:tblGrid>
                  <a:tr h="579120">
                    <a:tc>
                      <a:txBody>
                        <a:bodyPr/>
                        <a:lstStyle/>
                        <a:p>
                          <a:endParaRPr lang="en-US"/>
                        </a:p>
                      </a:txBody>
                      <a:tcPr>
                        <a:blipFill>
                          <a:blip r:embed="rId3"/>
                          <a:stretch>
                            <a:fillRect l="-758" t="-3158" r="-348485" b="-328421"/>
                          </a:stretch>
                        </a:blipFill>
                      </a:tcPr>
                    </a:tc>
                    <a:tc>
                      <a:txBody>
                        <a:bodyPr/>
                        <a:lstStyle/>
                        <a:p>
                          <a:endParaRPr lang="en-US"/>
                        </a:p>
                      </a:txBody>
                      <a:tcPr>
                        <a:blipFill>
                          <a:blip r:embed="rId3"/>
                          <a:stretch>
                            <a:fillRect l="-67172" t="-3158" r="-132323" b="-328421"/>
                          </a:stretch>
                        </a:blipFill>
                      </a:tcPr>
                    </a:tc>
                    <a:tc>
                      <a:txBody>
                        <a:bodyPr/>
                        <a:lstStyle/>
                        <a:p>
                          <a:endParaRPr lang="en-US"/>
                        </a:p>
                      </a:txBody>
                      <a:tcPr>
                        <a:blipFill>
                          <a:blip r:embed="rId3"/>
                          <a:stretch>
                            <a:fillRect l="-250758" t="-3158" r="-98485" b="-328421"/>
                          </a:stretch>
                        </a:blipFill>
                      </a:tcPr>
                    </a:tc>
                    <a:tc>
                      <a:txBody>
                        <a:bodyPr/>
                        <a:lstStyle/>
                        <a:p>
                          <a:endParaRPr lang="en-US"/>
                        </a:p>
                      </a:txBody>
                      <a:tcPr>
                        <a:blipFill>
                          <a:blip r:embed="rId3"/>
                          <a:stretch>
                            <a:fillRect l="-361719" t="-3158" r="-1563" b="-328421"/>
                          </a:stretch>
                        </a:blipFill>
                      </a:tcPr>
                    </a:tc>
                    <a:extLst>
                      <a:ext uri="{0D108BD9-81ED-4DB2-BD59-A6C34878D82A}">
                        <a16:rowId xmlns:a16="http://schemas.microsoft.com/office/drawing/2014/main" xmlns="" val="2571430701"/>
                      </a:ext>
                    </a:extLst>
                  </a:tr>
                  <a:tr h="370840">
                    <a:tc>
                      <a:txBody>
                        <a:bodyPr/>
                        <a:lstStyle/>
                        <a:p>
                          <a:endParaRPr lang="en-US"/>
                        </a:p>
                      </a:txBody>
                      <a:tcPr>
                        <a:blipFill>
                          <a:blip r:embed="rId3"/>
                          <a:stretch>
                            <a:fillRect l="-758" t="-160656" r="-348485" b="-411475"/>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700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720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800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769866457"/>
                      </a:ext>
                    </a:extLst>
                  </a:tr>
                  <a:tr h="370840">
                    <a:tc>
                      <a:txBody>
                        <a:bodyPr/>
                        <a:lstStyle/>
                        <a:p>
                          <a:endParaRPr lang="en-US"/>
                        </a:p>
                      </a:txBody>
                      <a:tcPr>
                        <a:blipFill>
                          <a:blip r:embed="rId3"/>
                          <a:stretch>
                            <a:fillRect l="-758" t="-260656" r="-348485" b="-311475"/>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140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150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650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04874872"/>
                      </a:ext>
                    </a:extLst>
                  </a:tr>
                  <a:tr h="370840">
                    <a:tc>
                      <a:txBody>
                        <a:bodyPr/>
                        <a:lstStyle/>
                        <a:p>
                          <a:endParaRPr lang="en-US"/>
                        </a:p>
                      </a:txBody>
                      <a:tcPr>
                        <a:blipFill>
                          <a:blip r:embed="rId3"/>
                          <a:stretch>
                            <a:fillRect l="-758" t="-360656" r="-348485" b="-211475"/>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1000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1000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2000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55206970"/>
                      </a:ext>
                    </a:extLst>
                  </a:tr>
                  <a:tr h="370840">
                    <a:tc>
                      <a:txBody>
                        <a:bodyPr/>
                        <a:lstStyle/>
                        <a:p>
                          <a:endParaRPr lang="en-US"/>
                        </a:p>
                      </a:txBody>
                      <a:tcPr>
                        <a:blipFill>
                          <a:blip r:embed="rId3"/>
                          <a:stretch>
                            <a:fillRect l="-758" t="-460656" r="-348485" b="-111475"/>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200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400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250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20507017"/>
                      </a:ext>
                    </a:extLst>
                  </a:tr>
                  <a:tr h="370840">
                    <a:tc>
                      <a:txBody>
                        <a:bodyPr/>
                        <a:lstStyle/>
                        <a:p>
                          <a:endParaRPr lang="en-US"/>
                        </a:p>
                      </a:txBody>
                      <a:tcPr>
                        <a:blipFill>
                          <a:blip r:embed="rId3"/>
                          <a:stretch>
                            <a:fillRect l="-758" t="-560656" r="-348485" b="-11475"/>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295</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300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700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53305778"/>
                      </a:ext>
                    </a:extLst>
                  </a:tr>
                </a:tbl>
              </a:graphicData>
            </a:graphic>
          </p:graphicFrame>
        </mc:Fallback>
      </mc:AlternateContent>
    </p:spTree>
    <p:extLst>
      <p:ext uri="{BB962C8B-B14F-4D97-AF65-F5344CB8AC3E}">
        <p14:creationId xmlns:p14="http://schemas.microsoft.com/office/powerpoint/2010/main" val="804062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59250" y="1913875"/>
                <a:ext cx="9092725" cy="3150093"/>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19.9: </a:t>
                </a:r>
                <a:r>
                  <a:rPr lang="en-US" sz="1600" b="1" u="sng" dirty="0" smtClean="0">
                    <a:latin typeface="Times New Roman" panose="02020603050405020304" pitchFamily="18" charset="0"/>
                    <a:cs typeface="Times New Roman" panose="02020603050405020304" pitchFamily="18" charset="0"/>
                  </a:rPr>
                  <a:t>Frequent </a:t>
                </a:r>
                <a:r>
                  <a:rPr lang="en-US" sz="1600" b="1" u="sng" dirty="0" err="1" smtClean="0">
                    <a:latin typeface="Times New Roman" panose="02020603050405020304" pitchFamily="18" charset="0"/>
                    <a:cs typeface="Times New Roman" panose="02020603050405020304" pitchFamily="18" charset="0"/>
                  </a:rPr>
                  <a:t>Itemset</a:t>
                </a:r>
                <a:endParaRPr lang="en-US" sz="1600" b="1" u="sng"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Let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be the user specified </a:t>
                </a:r>
                <a:r>
                  <a:rPr lang="en-US" sz="1600" u="sng" dirty="0" err="1" smtClean="0">
                    <a:latin typeface="Times New Roman" panose="02020603050405020304" pitchFamily="18" charset="0"/>
                    <a:cs typeface="Times New Roman" panose="02020603050405020304" pitchFamily="18" charset="0"/>
                  </a:rPr>
                  <a:t>minsup</a:t>
                </a:r>
                <a:r>
                  <a:rPr lang="en-US" sz="1600" dirty="0" smtClean="0">
                    <a:latin typeface="Times New Roman" panose="02020603050405020304" pitchFamily="18" charset="0"/>
                    <a:cs typeface="Times New Roman" panose="02020603050405020304" pitchFamily="18" charset="0"/>
                  </a:rPr>
                  <a:t>. An </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𝑖</m:t>
                    </m:r>
                  </m:oMath>
                </a14:m>
                <a:r>
                  <a:rPr lang="en-US" sz="1600" dirty="0" smtClean="0">
                    <a:latin typeface="Times New Roman" panose="02020603050405020304" pitchFamily="18" charset="0"/>
                    <a:cs typeface="Times New Roman" panose="02020603050405020304" pitchFamily="18" charset="0"/>
                  </a:rPr>
                  <a:t>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 is said to be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 with respect to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𝑠</m:t>
                    </m:r>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𝑖</m:t>
                    </m:r>
                    <m:r>
                      <a:rPr lang="en-US" sz="1600" i="1" dirty="0" smtClean="0">
                        <a:latin typeface="Cambria Math" panose="02040503050406030204" pitchFamily="18" charset="0"/>
                        <a:cs typeface="Times New Roman" panose="02020603050405020304" pitchFamily="18" charset="0"/>
                      </a:rPr>
                      <m:t>)</m:t>
                    </m:r>
                    <m:r>
                      <a:rPr lang="el-GR" sz="1600" i="1" dirty="0">
                        <a:latin typeface="Cambria Math" panose="02040503050406030204" pitchFamily="18" charset="0"/>
                        <a:ea typeface="Cambria Math" panose="02040503050406030204" pitchFamily="18" charset="0"/>
                        <a:cs typeface="Times New Roman" panose="02020603050405020304" pitchFamily="18" charset="0"/>
                      </a:rPr>
                      <m:t> </m:t>
                    </m:r>
                    <m:r>
                      <a:rPr lang="el-GR" sz="160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Example: An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𝑘</m:t>
                    </m:r>
                  </m:oMath>
                </a14:m>
                <a:r>
                  <a:rPr lang="en-US" sz="1600" dirty="0" smtClean="0">
                    <a:latin typeface="Times New Roman" panose="02020603050405020304" pitchFamily="18" charset="0"/>
                    <a:cs typeface="Times New Roman" panose="02020603050405020304" pitchFamily="18" charset="0"/>
                  </a:rPr>
                  <a:t> elements in it is called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𝑘</m:t>
                    </m:r>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𝑖𝑡𝑒𝑚𝑠𝑒𝑡</m:t>
                    </m:r>
                  </m:oMath>
                </a14:m>
                <a:r>
                  <a:rPr lang="en-US" sz="1600" dirty="0" smtClean="0">
                    <a:latin typeface="Times New Roman" panose="02020603050405020304" pitchFamily="18" charset="0"/>
                    <a:cs typeface="Times New Roman" panose="02020603050405020304" pitchFamily="18" charset="0"/>
                  </a:rPr>
                  <a:t>. Decide whether 2-itemset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𝑒</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in Table 19.3 is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with respect to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=0.1</m:t>
                    </m:r>
                  </m:oMath>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Here,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𝑠</m:t>
                    </m:r>
                    <m:d>
                      <m:dPr>
                        <m:ctrlPr>
                          <a:rPr lang="en-US" sz="1600" i="1" dirty="0" smtClean="0">
                            <a:latin typeface="Cambria Math" panose="02040503050406030204" pitchFamily="18" charset="0"/>
                            <a:cs typeface="Times New Roman" panose="02020603050405020304" pitchFamily="18" charset="0"/>
                          </a:rPr>
                        </m:ctrlPr>
                      </m:dPr>
                      <m:e>
                        <m:d>
                          <m:dPr>
                            <m:begChr m:val="{"/>
                            <m:endChr m:val="}"/>
                            <m:ctrlPr>
                              <a:rPr lang="en-US" sz="1600" i="1" dirty="0" smtClean="0">
                                <a:latin typeface="Cambria Math" panose="02040503050406030204" pitchFamily="18" charset="0"/>
                                <a:cs typeface="Times New Roman" panose="02020603050405020304" pitchFamily="18" charset="0"/>
                              </a:rPr>
                            </m:ctrlPr>
                          </m:dPr>
                          <m:e>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𝑒</m:t>
                            </m:r>
                          </m:e>
                        </m:d>
                      </m:e>
                    </m:d>
                    <m:r>
                      <a:rPr lang="en-US" sz="1600" i="1" dirty="0" smtClean="0">
                        <a:latin typeface="Cambria Math" panose="02040503050406030204" pitchFamily="18" charset="0"/>
                        <a:cs typeface="Times New Roman" panose="02020603050405020304" pitchFamily="18" charset="0"/>
                      </a:rPr>
                      <m:t>=</m:t>
                    </m:r>
                    <m:f>
                      <m:fPr>
                        <m:ctrlPr>
                          <a:rPr lang="en-US" sz="1600" i="1" dirty="0" smtClean="0">
                            <a:latin typeface="Cambria Math" panose="02040503050406030204" pitchFamily="18" charset="0"/>
                            <a:cs typeface="Times New Roman" panose="02020603050405020304" pitchFamily="18" charset="0"/>
                          </a:rPr>
                        </m:ctrlPr>
                      </m:fPr>
                      <m:num>
                        <m:r>
                          <a:rPr lang="en-US" sz="1600" b="0" i="1" dirty="0" smtClean="0">
                            <a:latin typeface="Cambria Math" panose="02040503050406030204" pitchFamily="18" charset="0"/>
                            <a:cs typeface="Times New Roman" panose="02020603050405020304" pitchFamily="18" charset="0"/>
                          </a:rPr>
                          <m:t>1</m:t>
                        </m:r>
                      </m:num>
                      <m:den>
                        <m:r>
                          <a:rPr lang="en-US" sz="1600" b="0" i="1" dirty="0" smtClean="0">
                            <a:latin typeface="Cambria Math" panose="02040503050406030204" pitchFamily="18" charset="0"/>
                            <a:cs typeface="Times New Roman" panose="02020603050405020304" pitchFamily="18" charset="0"/>
                          </a:rPr>
                          <m:t>8</m:t>
                        </m:r>
                      </m:den>
                    </m:f>
                    <m:r>
                      <a:rPr lang="en-US" sz="1600" b="0" i="1" dirty="0" smtClean="0">
                        <a:latin typeface="Cambria Math" panose="02040503050406030204" pitchFamily="18" charset="0"/>
                        <a:cs typeface="Times New Roman" panose="02020603050405020304" pitchFamily="18" charset="0"/>
                      </a:rPr>
                      <m:t>=0.125.</m:t>
                    </m:r>
                  </m:oMath>
                </a14:m>
                <a:endParaRPr lang="en-US" sz="1600" b="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Hence,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𝑒</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A frequent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𝑘</m:t>
                    </m:r>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𝑖𝑡𝑒𝑚𝑠𝑒𝑡</m:t>
                    </m:r>
                  </m:oMath>
                </a14:m>
                <a:r>
                  <a:rPr lang="en-US" sz="1600" dirty="0" smtClean="0">
                    <a:latin typeface="Times New Roman" panose="02020603050405020304" pitchFamily="18" charset="0"/>
                    <a:cs typeface="Times New Roman" panose="02020603050405020304" pitchFamily="18" charset="0"/>
                  </a:rPr>
                  <a:t> is also called large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and denoted as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𝑘</m:t>
                        </m:r>
                      </m:sub>
                    </m:sSub>
                  </m:oMath>
                </a14:m>
                <a:r>
                  <a:rPr lang="en-US" sz="1600" dirty="0" smtClean="0">
                    <a:latin typeface="Times New Roman" panose="02020603050405020304" pitchFamily="18" charset="0"/>
                    <a:cs typeface="Times New Roman" panose="02020603050405020304" pitchFamily="18" charset="0"/>
                  </a:rPr>
                  <a:t>. </a:t>
                </a: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9250" y="1913875"/>
                <a:ext cx="9092725" cy="3150093"/>
              </a:xfrm>
              <a:prstGeom prst="rect">
                <a:avLst/>
              </a:prstGeom>
              <a:blipFill>
                <a:blip r:embed="rId2"/>
                <a:stretch>
                  <a:fillRect l="-335" t="-580" r="-335"/>
                </a:stretch>
              </a:blipFill>
            </p:spPr>
            <p:txBody>
              <a:bodyPr/>
              <a:lstStyle/>
              <a:p>
                <a:r>
                  <a:rPr lang="en-US">
                    <a:noFill/>
                  </a:rPr>
                  <a:t> </a:t>
                </a:r>
              </a:p>
            </p:txBody>
          </p:sp>
        </mc:Fallback>
      </mc:AlternateContent>
    </p:spTree>
    <p:extLst>
      <p:ext uri="{BB962C8B-B14F-4D97-AF65-F5344CB8AC3E}">
        <p14:creationId xmlns:p14="http://schemas.microsoft.com/office/powerpoint/2010/main" val="391623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19641" y="822685"/>
                <a:ext cx="9092725" cy="2093009"/>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19.10: </a:t>
                </a:r>
                <a:r>
                  <a:rPr lang="en-US" sz="1600" b="1" u="sng" dirty="0" err="1">
                    <a:latin typeface="Times New Roman" panose="02020603050405020304" pitchFamily="18" charset="0"/>
                    <a:cs typeface="Times New Roman" panose="02020603050405020304" pitchFamily="18" charset="0"/>
                  </a:rPr>
                  <a:t>Itemset</a:t>
                </a:r>
                <a:r>
                  <a:rPr lang="en-US" sz="1600" b="1" u="sng" dirty="0">
                    <a:latin typeface="Times New Roman" panose="02020603050405020304" pitchFamily="18" charset="0"/>
                    <a:cs typeface="Times New Roman" panose="02020603050405020304" pitchFamily="18" charset="0"/>
                  </a:rPr>
                  <a:t> Lattice</a:t>
                </a:r>
              </a:p>
              <a:p>
                <a:pPr algn="just"/>
                <a:r>
                  <a:rPr lang="en-US" sz="1600" dirty="0">
                    <a:latin typeface="Times New Roman" panose="02020603050405020304" pitchFamily="18" charset="0"/>
                    <a:cs typeface="Times New Roman" panose="02020603050405020304" pitchFamily="18" charset="0"/>
                  </a:rPr>
                  <a:t>Suppose, </a:t>
                </a:r>
                <a14:m>
                  <m:oMath xmlns:m="http://schemas.openxmlformats.org/officeDocument/2006/math">
                    <m:r>
                      <a:rPr lang="en-US" sz="1600" i="1" dirty="0">
                        <a:latin typeface="Cambria Math" panose="02040503050406030204" pitchFamily="18" charset="0"/>
                        <a:cs typeface="Times New Roman" panose="02020603050405020304" pitchFamily="18" charset="0"/>
                      </a:rPr>
                      <m:t>𝐼</m:t>
                    </m:r>
                  </m:oMath>
                </a14:m>
                <a:r>
                  <a:rPr lang="en-US" sz="1600" dirty="0">
                    <a:latin typeface="Times New Roman" panose="02020603050405020304" pitchFamily="18" charset="0"/>
                    <a:cs typeface="Times New Roman" panose="02020603050405020304" pitchFamily="18" charset="0"/>
                  </a:rPr>
                  <a:t> denotes a set of items in a given data set of transactions. If the cardinality of </a:t>
                </a:r>
                <a14:m>
                  <m:oMath xmlns:m="http://schemas.openxmlformats.org/officeDocument/2006/math">
                    <m:r>
                      <a:rPr lang="en-US" sz="1600" i="1" dirty="0">
                        <a:latin typeface="Cambria Math" panose="02040503050406030204" pitchFamily="18" charset="0"/>
                        <a:cs typeface="Times New Roman" panose="02020603050405020304" pitchFamily="18" charset="0"/>
                      </a:rPr>
                      <m:t>𝐼</m:t>
                    </m:r>
                  </m:oMath>
                </a14:m>
                <a:r>
                  <a:rPr lang="en-US" sz="1600" dirty="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a:latin typeface="Cambria Math" panose="02040503050406030204" pitchFamily="18" charset="0"/>
                        <a:cs typeface="Times New Roman" panose="02020603050405020304" pitchFamily="18" charset="0"/>
                      </a:rPr>
                      <m:t>𝑛</m:t>
                    </m:r>
                  </m:oMath>
                </a14:m>
                <a:r>
                  <a:rPr lang="en-US" sz="1600" dirty="0">
                    <a:latin typeface="Times New Roman" panose="02020603050405020304" pitchFamily="18" charset="0"/>
                    <a:cs typeface="Times New Roman" panose="02020603050405020304" pitchFamily="18" charset="0"/>
                  </a:rPr>
                  <a:t>, then it is possible have </a:t>
                </a: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2</m:t>
                        </m:r>
                      </m:e>
                      <m:sup>
                        <m:r>
                          <a:rPr lang="en-US" sz="1600" i="1">
                            <a:latin typeface="Cambria Math" panose="02040503050406030204" pitchFamily="18" charset="0"/>
                            <a:cs typeface="Times New Roman" panose="02020603050405020304" pitchFamily="18" charset="0"/>
                          </a:rPr>
                          <m:t>𝑛</m:t>
                        </m:r>
                      </m:sup>
                    </m:sSup>
                    <m:r>
                      <a:rPr lang="en-US" sz="1600" i="1">
                        <a:latin typeface="Cambria Math" panose="02040503050406030204" pitchFamily="18" charset="0"/>
                        <a:cs typeface="Times New Roman" panose="02020603050405020304" pitchFamily="18" charset="0"/>
                      </a:rPr>
                      <m:t>−1</m:t>
                    </m:r>
                  </m:oMath>
                </a14:m>
                <a:r>
                  <a:rPr lang="en-US" sz="1600" dirty="0" err="1">
                    <a:latin typeface="Times New Roman" panose="02020603050405020304" pitchFamily="18" charset="0"/>
                    <a:cs typeface="Times New Roman" panose="02020603050405020304" pitchFamily="18" charset="0"/>
                  </a:rPr>
                  <a:t>itemsets</a:t>
                </a:r>
                <a:r>
                  <a:rPr lang="en-US" sz="1600" dirty="0">
                    <a:latin typeface="Times New Roman" panose="02020603050405020304" pitchFamily="18" charset="0"/>
                    <a:cs typeface="Times New Roman" panose="02020603050405020304" pitchFamily="18" charset="0"/>
                  </a:rPr>
                  <a:t>. A lattice structure can be used to enumerate the list of all possible </a:t>
                </a:r>
                <a:r>
                  <a:rPr lang="en-US" sz="1600" dirty="0" err="1">
                    <a:latin typeface="Times New Roman" panose="02020603050405020304" pitchFamily="18" charset="0"/>
                    <a:cs typeface="Times New Roman" panose="02020603050405020304" pitchFamily="18" charset="0"/>
                  </a:rPr>
                  <a:t>itemsets</a:t>
                </a:r>
                <a:r>
                  <a:rPr lang="en-US" sz="1600" dirty="0">
                    <a:latin typeface="Times New Roman" panose="02020603050405020304" pitchFamily="18" charset="0"/>
                    <a:cs typeface="Times New Roman" panose="02020603050405020304" pitchFamily="18" charset="0"/>
                  </a:rPr>
                  <a:t>. Figure 19.2 show a an </a:t>
                </a:r>
                <a:r>
                  <a:rPr lang="en-US" sz="1600" dirty="0" err="1">
                    <a:latin typeface="Times New Roman" panose="02020603050405020304" pitchFamily="18" charset="0"/>
                    <a:cs typeface="Times New Roman" panose="02020603050405020304" pitchFamily="18" charset="0"/>
                  </a:rPr>
                  <a:t>itemset</a:t>
                </a:r>
                <a:r>
                  <a:rPr lang="en-US" sz="1600" dirty="0">
                    <a:latin typeface="Times New Roman" panose="02020603050405020304" pitchFamily="18" charset="0"/>
                    <a:cs typeface="Times New Roman" panose="02020603050405020304" pitchFamily="18" charset="0"/>
                  </a:rPr>
                  <a:t> lattice for </a:t>
                </a:r>
                <a14:m>
                  <m:oMath xmlns:m="http://schemas.openxmlformats.org/officeDocument/2006/math">
                    <m:r>
                      <a:rPr lang="en-US" sz="1600" i="1" dirty="0">
                        <a:latin typeface="Cambria Math" panose="02040503050406030204" pitchFamily="18" charset="0"/>
                        <a:cs typeface="Times New Roman" panose="02020603050405020304" pitchFamily="18" charset="0"/>
                      </a:rPr>
                      <m:t>𝐼</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From such </a:t>
                </a:r>
                <a:r>
                  <a:rPr lang="en-US" sz="1600" dirty="0" err="1">
                    <a:latin typeface="Times New Roman" panose="02020603050405020304" pitchFamily="18" charset="0"/>
                    <a:cs typeface="Times New Roman" panose="02020603050405020304" pitchFamily="18" charset="0"/>
                  </a:rPr>
                  <a:t>itemset</a:t>
                </a:r>
                <a:r>
                  <a:rPr lang="en-US" sz="1600" dirty="0">
                    <a:latin typeface="Times New Roman" panose="02020603050405020304" pitchFamily="18" charset="0"/>
                    <a:cs typeface="Times New Roman" panose="02020603050405020304" pitchFamily="18" charset="0"/>
                  </a:rPr>
                  <a:t> lattice we can easily list all </a:t>
                </a:r>
                <a14:m>
                  <m:oMath xmlns:m="http://schemas.openxmlformats.org/officeDocument/2006/math">
                    <m:r>
                      <a:rPr lang="en-US" sz="1600" i="1" dirty="0">
                        <a:latin typeface="Cambria Math" panose="02040503050406030204" pitchFamily="18" charset="0"/>
                        <a:cs typeface="Times New Roman" panose="02020603050405020304" pitchFamily="18" charset="0"/>
                      </a:rPr>
                      <m:t>𝑘</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𝑖𝑡𝑒𝑚𝑠𝑒𝑡</m:t>
                    </m:r>
                    <m:r>
                      <a:rPr lang="en-US" sz="1600" i="1" dirty="0">
                        <a:latin typeface="Cambria Math" panose="02040503050406030204" pitchFamily="18" charset="0"/>
                        <a:cs typeface="Times New Roman" panose="02020603050405020304" pitchFamily="18" charset="0"/>
                      </a:rPr>
                      <m:t> (</m:t>
                    </m:r>
                    <m:r>
                      <a:rPr lang="en-US" sz="1600" i="1" dirty="0">
                        <a:latin typeface="Cambria Math" panose="02040503050406030204" pitchFamily="18" charset="0"/>
                        <a:cs typeface="Times New Roman" panose="02020603050405020304" pitchFamily="18" charset="0"/>
                      </a:rPr>
                      <m:t>𝑘</m:t>
                    </m:r>
                    <m:r>
                      <a:rPr lang="en-US" sz="1600" i="1" dirty="0">
                        <a:latin typeface="Cambria Math" panose="02040503050406030204" pitchFamily="18" charset="0"/>
                        <a:cs typeface="Times New Roman" panose="02020603050405020304" pitchFamily="18" charset="0"/>
                      </a:rPr>
                      <m:t>=1,2,..,</m:t>
                    </m:r>
                    <m:r>
                      <a:rPr lang="en-US" sz="1600" i="1" dirty="0">
                        <a:latin typeface="Cambria Math" panose="02040503050406030204" pitchFamily="18" charset="0"/>
                        <a:cs typeface="Times New Roman" panose="02020603050405020304" pitchFamily="18" charset="0"/>
                      </a:rPr>
                      <m:t>𝑛</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For example, </a:t>
                </a:r>
                <a14:m>
                  <m:oMath xmlns:m="http://schemas.openxmlformats.org/officeDocument/2006/math">
                    <m:r>
                      <a:rPr lang="en-US" sz="1600" i="1" dirty="0">
                        <a:latin typeface="Cambria Math" panose="02040503050406030204" pitchFamily="18" charset="0"/>
                        <a:cs typeface="Times New Roman" panose="02020603050405020304" pitchFamily="18" charset="0"/>
                      </a:rPr>
                      <m:t>3−</m:t>
                    </m:r>
                    <m:r>
                      <a:rPr lang="en-US" sz="1600" i="1" dirty="0">
                        <a:latin typeface="Cambria Math" panose="02040503050406030204" pitchFamily="18" charset="0"/>
                        <a:cs typeface="Times New Roman" panose="02020603050405020304" pitchFamily="18" charset="0"/>
                      </a:rPr>
                      <m:t>𝑖𝑡𝑒𝑚𝑠𝑒𝑡𝑠</m:t>
                    </m:r>
                  </m:oMath>
                </a14:m>
                <a:r>
                  <a:rPr lang="en-US" sz="1600" dirty="0">
                    <a:latin typeface="Times New Roman" panose="02020603050405020304" pitchFamily="18" charset="0"/>
                    <a:cs typeface="Times New Roman" panose="02020603050405020304" pitchFamily="18" charset="0"/>
                  </a:rPr>
                  <a:t> in </a:t>
                </a:r>
                <a14:m>
                  <m:oMath xmlns:m="http://schemas.openxmlformats.org/officeDocument/2006/math">
                    <m:r>
                      <a:rPr lang="en-US" sz="1600" i="1" dirty="0">
                        <a:latin typeface="Cambria Math" panose="02040503050406030204" pitchFamily="18" charset="0"/>
                        <a:cs typeface="Times New Roman" panose="02020603050405020304" pitchFamily="18" charset="0"/>
                      </a:rPr>
                      <m:t>𝐼</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are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This </a:t>
                </a:r>
                <a:r>
                  <a:rPr lang="en-US" sz="1600" dirty="0" err="1">
                    <a:latin typeface="Times New Roman" panose="02020603050405020304" pitchFamily="18" charset="0"/>
                    <a:cs typeface="Times New Roman" panose="02020603050405020304" pitchFamily="18" charset="0"/>
                  </a:rPr>
                  <a:t>itemset</a:t>
                </a:r>
                <a:r>
                  <a:rPr lang="en-US" sz="1600" dirty="0">
                    <a:latin typeface="Times New Roman" panose="02020603050405020304" pitchFamily="18" charset="0"/>
                    <a:cs typeface="Times New Roman" panose="02020603050405020304" pitchFamily="18" charset="0"/>
                  </a:rPr>
                  <a:t> lattice is useful to generate all frequent </a:t>
                </a:r>
                <a:r>
                  <a:rPr lang="en-US" sz="1600" dirty="0" err="1">
                    <a:latin typeface="Times New Roman" panose="02020603050405020304" pitchFamily="18" charset="0"/>
                    <a:cs typeface="Times New Roman" panose="02020603050405020304" pitchFamily="18" charset="0"/>
                  </a:rPr>
                  <a:t>itemsets</a:t>
                </a:r>
                <a:r>
                  <a:rPr lang="en-US" sz="1600" dirty="0">
                    <a:latin typeface="Times New Roman" panose="02020603050405020304" pitchFamily="18" charset="0"/>
                    <a:cs typeface="Times New Roman" panose="02020603050405020304" pitchFamily="18" charset="0"/>
                  </a:rPr>
                  <a:t> given a database of transactions with items I</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9641" y="822685"/>
                <a:ext cx="9092725" cy="2093009"/>
              </a:xfrm>
              <a:prstGeom prst="rect">
                <a:avLst/>
              </a:prstGeom>
              <a:blipFill>
                <a:blip r:embed="rId2"/>
                <a:stretch>
                  <a:fillRect l="-402" t="-875" r="-335"/>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918" y="2718542"/>
            <a:ext cx="4289989" cy="3748691"/>
          </a:xfrm>
          <a:prstGeom prst="rect">
            <a:avLst/>
          </a:prstGeom>
        </p:spPr>
      </p:pic>
    </p:spTree>
    <p:extLst>
      <p:ext uri="{BB962C8B-B14F-4D97-AF65-F5344CB8AC3E}">
        <p14:creationId xmlns:p14="http://schemas.microsoft.com/office/powerpoint/2010/main" val="1317331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9161" y="1578101"/>
            <a:ext cx="9032904" cy="5982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59250" y="816428"/>
                <a:ext cx="9092725" cy="5262979"/>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19.11: </a:t>
                </a:r>
                <a:r>
                  <a:rPr lang="en-US" sz="1600" b="1" u="sng" dirty="0">
                    <a:latin typeface="Times New Roman" panose="02020603050405020304" pitchFamily="18" charset="0"/>
                    <a:cs typeface="Times New Roman" panose="02020603050405020304" pitchFamily="18" charset="0"/>
                  </a:rPr>
                  <a:t>C</a:t>
                </a:r>
                <a:r>
                  <a:rPr lang="en-US" sz="1600" b="1" u="sng" dirty="0" smtClean="0">
                    <a:latin typeface="Times New Roman" panose="02020603050405020304" pitchFamily="18" charset="0"/>
                    <a:cs typeface="Times New Roman" panose="02020603050405020304" pitchFamily="18" charset="0"/>
                  </a:rPr>
                  <a:t>losed frequent </a:t>
                </a:r>
                <a:r>
                  <a:rPr lang="en-US" sz="1600" b="1" u="sng" dirty="0" err="1" smtClean="0">
                    <a:latin typeface="Times New Roman" panose="02020603050405020304" pitchFamily="18" charset="0"/>
                    <a:cs typeface="Times New Roman" panose="02020603050405020304" pitchFamily="18" charset="0"/>
                  </a:rPr>
                  <a:t>itemsets</a:t>
                </a:r>
                <a:r>
                  <a:rPr lang="en-US" sz="1600" b="1" u="sng" dirty="0" smtClean="0">
                    <a:latin typeface="Times New Roman" panose="02020603050405020304" pitchFamily="18" charset="0"/>
                    <a:cs typeface="Times New Roman" panose="02020603050405020304" pitchFamily="18" charset="0"/>
                  </a:rPr>
                  <a:t> and maximal frequent </a:t>
                </a:r>
                <a:r>
                  <a:rPr lang="en-US" sz="1600" b="1" u="sng" dirty="0" err="1" smtClean="0">
                    <a:latin typeface="Times New Roman" panose="02020603050405020304" pitchFamily="18" charset="0"/>
                    <a:cs typeface="Times New Roman" panose="02020603050405020304" pitchFamily="18" charset="0"/>
                  </a:rPr>
                  <a:t>itemsets</a:t>
                </a:r>
                <a:endParaRPr lang="en-US" sz="1600" b="1"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An </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a:t>
                </a:r>
                <a:r>
                  <a:rPr lang="en-US" sz="1600" u="sng" dirty="0" smtClean="0">
                    <a:latin typeface="Times New Roman" panose="02020603050405020304" pitchFamily="18" charset="0"/>
                    <a:cs typeface="Times New Roman" panose="02020603050405020304" pitchFamily="18" charset="0"/>
                  </a:rPr>
                  <a:t>closed</a:t>
                </a:r>
                <a:r>
                  <a:rPr lang="en-US" sz="1600" dirty="0" smtClean="0">
                    <a:latin typeface="Times New Roman" panose="02020603050405020304" pitchFamily="18" charset="0"/>
                    <a:cs typeface="Times New Roman" panose="02020603050405020304" pitchFamily="18" charset="0"/>
                  </a:rPr>
                  <a:t> in a data set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 if there exist no proper super-</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such that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has the same support count as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a:t>
                </a:r>
              </a:p>
              <a:p>
                <a:pPr algn="just"/>
                <a:r>
                  <a:rPr lang="en-US" sz="1600" dirty="0" smtClean="0">
                    <a:latin typeface="Times New Roman" panose="02020603050405020304" pitchFamily="18" charset="0"/>
                    <a:cs typeface="Times New Roman" panose="02020603050405020304" pitchFamily="18" charset="0"/>
                  </a:rPr>
                  <a:t>Proper super-</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is a proper super-</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a proper sub-</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that is,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In other words, every item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contained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but there is at least one item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that is not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An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X is a closed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in set D, if X is both closed and frequent in D.</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smtClean="0">
                    <a:latin typeface="Times New Roman" panose="02020603050405020304" pitchFamily="18" charset="0"/>
                    <a:cs typeface="Times New Roman" panose="02020603050405020304" pitchFamily="18" charset="0"/>
                  </a:rPr>
                  <a:t>Example: </a:t>
                </a:r>
                <a:r>
                  <a:rPr lang="en-US" sz="1600" dirty="0" smtClean="0">
                    <a:latin typeface="Times New Roman" panose="02020603050405020304" pitchFamily="18" charset="0"/>
                    <a:cs typeface="Times New Roman" panose="02020603050405020304" pitchFamily="18" charset="0"/>
                  </a:rPr>
                  <a:t>Consider the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lattice in Fig. 19.2. Assume that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𝑑</m:t>
                    </m:r>
                    <m:r>
                      <a:rPr lang="en-US" sz="1600" i="1" dirty="0" smtClean="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that is,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Times New Roman" panose="02020603050405020304" pitchFamily="18" charset="0"/>
                      </a:rPr>
                      <m:t>𝜎</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𝑎</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𝑑</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for some </a:t>
                </a:r>
                <a:r>
                  <a:rPr lang="en-US" sz="1600" dirty="0" err="1" smtClean="0">
                    <a:latin typeface="Times New Roman" panose="02020603050405020304" pitchFamily="18" charset="0"/>
                    <a:cs typeface="Times New Roman" panose="02020603050405020304" pitchFamily="18" charset="0"/>
                  </a:rPr>
                  <a:t>minsup</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The proper super-</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𝑑</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𝑎</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𝑐</m:t>
                    </m:r>
                    <m:r>
                      <a:rPr lang="en-US" sz="1600" i="1" dirty="0" err="1" smtClean="0">
                        <a:latin typeface="Cambria Math" panose="02040503050406030204" pitchFamily="18" charset="0"/>
                        <a:cs typeface="Times New Roman" panose="02020603050405020304" pitchFamily="18" charset="0"/>
                      </a:rPr>
                      <m:t>,</m:t>
                    </m:r>
                    <m:r>
                      <a:rPr lang="en-US" sz="1600" i="1" dirty="0" err="1" smtClean="0">
                        <a:latin typeface="Cambria Math" panose="02040503050406030204" pitchFamily="18" charset="0"/>
                        <a:cs typeface="Times New Roman" panose="02020603050405020304" pitchFamily="18" charset="0"/>
                      </a:rPr>
                      <m:t>𝑑</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𝑏</m:t>
                    </m:r>
                    <m:r>
                      <a:rPr lang="en-US" sz="1600" b="0" i="1" dirty="0" smtClean="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Also, assume that none of them has support count more than or equal to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𝜎</m:t>
                    </m:r>
                    <m:d>
                      <m:dPr>
                        <m:ctrlP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en-US" sz="16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e>
                        </m:d>
                      </m:e>
                    </m:d>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 Hence,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the closed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Note that here </a:t>
                </a:r>
                <a14:m>
                  <m:oMath xmlns:m="http://schemas.openxmlformats.org/officeDocument/2006/math">
                    <m:d>
                      <m:dPr>
                        <m:begChr m:val="{"/>
                        <m:endChr m:val="}"/>
                        <m:ctrlPr>
                          <a:rPr lang="en-US" sz="16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𝑐</m:t>
                        </m:r>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e>
                    </m:d>
                    <m:r>
                      <a:rPr lang="en-US" sz="16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𝑏</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are not necessarily be frequent.</a:t>
                </a:r>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An </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a maximal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in set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frequent, and there exist no super-</a:t>
                </a:r>
                <a:r>
                  <a:rPr lang="en-US" sz="1600" dirty="0" err="1" smtClean="0">
                    <a:latin typeface="Times New Roman" panose="02020603050405020304" pitchFamily="18" charset="0"/>
                    <a:cs typeface="Times New Roman" panose="02020603050405020304" pitchFamily="18" charset="0"/>
                  </a:rPr>
                  <a:t>itemset</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such that </a:t>
                </a:r>
                <a14:m>
                  <m:oMath xmlns:m="http://schemas.openxmlformats.org/officeDocument/2006/math">
                    <m:r>
                      <a:rPr lang="en-US" sz="1600" i="1" dirty="0">
                        <a:latin typeface="Cambria Math" panose="02040503050406030204" pitchFamily="18" charset="0"/>
                        <a:cs typeface="Times New Roman" panose="02020603050405020304" pitchFamily="18" charset="0"/>
                      </a:rPr>
                      <m:t>𝑋</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is frequent in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smtClean="0">
                    <a:latin typeface="Times New Roman" panose="02020603050405020304" pitchFamily="18" charset="0"/>
                    <a:cs typeface="Times New Roman" panose="02020603050405020304" pitchFamily="18" charset="0"/>
                  </a:rPr>
                  <a:t>Example: </a:t>
                </a:r>
                <a:r>
                  <a:rPr lang="en-US" sz="1600" dirty="0" smtClean="0">
                    <a:latin typeface="Times New Roman" panose="02020603050405020304" pitchFamily="18" charset="0"/>
                    <a:cs typeface="Times New Roman" panose="02020603050405020304" pitchFamily="18" charset="0"/>
                  </a:rPr>
                  <a:t>This is continuing with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lattice shown in Fig. 19.2, suppose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for some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If all </a:t>
                </a:r>
                <a14:m>
                  <m:oMath xmlns:m="http://schemas.openxmlformats.org/officeDocument/2006/math">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𝑏</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𝑐</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e>
                    </m:d>
                    <m:r>
                      <m:rPr>
                        <m:nor/>
                      </m:rPr>
                      <a:rPr lang="en-US" sz="16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and</m:t>
                    </m:r>
                    <m:r>
                      <m:rPr>
                        <m:nor/>
                      </m:rPr>
                      <a:rPr lang="en-US" sz="1600" dirty="0">
                        <a:latin typeface="Times New Roman" panose="02020603050405020304" pitchFamily="18" charset="0"/>
                        <a:cs typeface="Times New Roman" panose="02020603050405020304" pitchFamily="18" charset="0"/>
                      </a:rPr>
                      <m:t> </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𝑎</m:t>
                    </m:r>
                    <m:r>
                      <a:rPr lang="en-US" sz="1600" i="1" dirty="0" err="1">
                        <a:latin typeface="Cambria Math" panose="02040503050406030204" pitchFamily="18" charset="0"/>
                        <a:cs typeface="Times New Roman" panose="02020603050405020304" pitchFamily="18" charset="0"/>
                      </a:rPr>
                      <m:t>,</m:t>
                    </m:r>
                    <m:r>
                      <a:rPr lang="en-US" sz="1600" i="1" dirty="0">
                        <a:latin typeface="Cambria Math" panose="02040503050406030204" pitchFamily="18" charset="0"/>
                        <a:cs typeface="Times New Roman" panose="02020603050405020304" pitchFamily="18" charset="0"/>
                      </a:rPr>
                      <m:t>𝑏</m:t>
                    </m:r>
                    <m:r>
                      <a:rPr lang="en-US" sz="1600" i="1" dirty="0">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𝑐</m:t>
                    </m:r>
                    <m:r>
                      <a:rPr lang="en-US" sz="1600" i="1" dirty="0" err="1">
                        <a:latin typeface="Cambria Math" panose="02040503050406030204" pitchFamily="18" charset="0"/>
                        <a:cs typeface="Times New Roman" panose="02020603050405020304" pitchFamily="18" charset="0"/>
                      </a:rPr>
                      <m:t>,</m:t>
                    </m:r>
                    <m:r>
                      <a:rPr lang="en-US" sz="1600" i="1" dirty="0" err="1">
                        <a:latin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have their support counts less than </a:t>
                </a:r>
                <a14:m>
                  <m:oMath xmlns:m="http://schemas.openxmlformats.org/officeDocument/2006/math">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μ</m:t>
                    </m:r>
                  </m:oMath>
                </a14:m>
                <a:r>
                  <a:rPr lang="en-US" sz="1600" dirty="0" smtClean="0">
                    <a:latin typeface="Times New Roman" panose="02020603050405020304" pitchFamily="18" charset="0"/>
                    <a:cs typeface="Times New Roman" panose="02020603050405020304" pitchFamily="18" charset="0"/>
                  </a:rPr>
                  <a:t>, then </a:t>
                </a:r>
                <a14:m>
                  <m:oMath xmlns:m="http://schemas.openxmlformats.org/officeDocument/2006/math">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𝑎</m:t>
                    </m:r>
                    <m:r>
                      <a:rPr lang="en-US" sz="1600" i="1" dirty="0">
                        <a:latin typeface="Cambria Math" panose="02040503050406030204" pitchFamily="18" charset="0"/>
                        <a:ea typeface="Cambria Math" panose="02040503050406030204" pitchFamily="18" charset="0"/>
                        <a:cs typeface="Times New Roman" panose="02020603050405020304" pitchFamily="18" charset="0"/>
                      </a:rPr>
                      <m:t>,</m:t>
                    </m:r>
                    <m:r>
                      <a:rPr lang="en-US" sz="1600" i="1" dirty="0">
                        <a:latin typeface="Cambria Math" panose="02040503050406030204" pitchFamily="18" charset="0"/>
                        <a:ea typeface="Cambria Math" panose="02040503050406030204" pitchFamily="18" charset="0"/>
                        <a:cs typeface="Times New Roman" panose="02020603050405020304" pitchFamily="18" charset="0"/>
                      </a:rPr>
                      <m:t>𝑑</m:t>
                    </m:r>
                    <m:r>
                      <a:rPr lang="en-US" sz="16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1600" dirty="0" smtClean="0">
                    <a:latin typeface="Times New Roman" panose="02020603050405020304" pitchFamily="18" charset="0"/>
                    <a:cs typeface="Times New Roman" panose="02020603050405020304" pitchFamily="18" charset="0"/>
                  </a:rPr>
                  <a:t>is the maximal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Note that </a:t>
                </a:r>
                <a:r>
                  <a:rPr lang="en-US" sz="1600" u="sng" dirty="0" smtClean="0">
                    <a:latin typeface="Times New Roman" panose="02020603050405020304" pitchFamily="18" charset="0"/>
                    <a:cs typeface="Times New Roman" panose="02020603050405020304" pitchFamily="18" charset="0"/>
                  </a:rPr>
                  <a:t>if </a:t>
                </a:r>
                <a14:m>
                  <m:oMath xmlns:m="http://schemas.openxmlformats.org/officeDocument/2006/math">
                    <m:r>
                      <a:rPr lang="en-US" sz="1600" i="1" u="sng" dirty="0" smtClean="0">
                        <a:latin typeface="Cambria Math" panose="02040503050406030204" pitchFamily="18" charset="0"/>
                        <a:cs typeface="Times New Roman" panose="02020603050405020304" pitchFamily="18" charset="0"/>
                      </a:rPr>
                      <m:t>𝑋</m:t>
                    </m:r>
                  </m:oMath>
                </a14:m>
                <a:r>
                  <a:rPr lang="en-US" sz="1600" u="sng" dirty="0" smtClean="0">
                    <a:latin typeface="Times New Roman" panose="02020603050405020304" pitchFamily="18" charset="0"/>
                    <a:cs typeface="Times New Roman" panose="02020603050405020304" pitchFamily="18" charset="0"/>
                  </a:rPr>
                  <a:t> is a maximal frequent </a:t>
                </a:r>
                <a:r>
                  <a:rPr lang="en-US" sz="1600" u="sng" dirty="0" err="1" smtClean="0">
                    <a:latin typeface="Times New Roman" panose="02020603050405020304" pitchFamily="18" charset="0"/>
                    <a:cs typeface="Times New Roman" panose="02020603050405020304" pitchFamily="18" charset="0"/>
                  </a:rPr>
                  <a:t>itemset</a:t>
                </a:r>
                <a:r>
                  <a:rPr lang="en-US" sz="1600" u="sng" dirty="0" smtClean="0">
                    <a:latin typeface="Times New Roman" panose="02020603050405020304" pitchFamily="18" charset="0"/>
                    <a:cs typeface="Times New Roman" panose="02020603050405020304" pitchFamily="18" charset="0"/>
                  </a:rPr>
                  <a:t> then it is also closed frequent, but the reverse is not true</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9250" y="816428"/>
                <a:ext cx="9092725" cy="5262979"/>
              </a:xfrm>
              <a:prstGeom prst="rect">
                <a:avLst/>
              </a:prstGeom>
              <a:blipFill>
                <a:blip r:embed="rId2"/>
                <a:stretch>
                  <a:fillRect l="-335" t="-348" r="-335"/>
                </a:stretch>
              </a:blipFill>
            </p:spPr>
            <p:txBody>
              <a:bodyPr/>
              <a:lstStyle/>
              <a:p>
                <a:r>
                  <a:rPr lang="en-US">
                    <a:noFill/>
                  </a:rPr>
                  <a:t> </a:t>
                </a:r>
              </a:p>
            </p:txBody>
          </p:sp>
        </mc:Fallback>
      </mc:AlternateContent>
    </p:spTree>
    <p:extLst>
      <p:ext uri="{BB962C8B-B14F-4D97-AF65-F5344CB8AC3E}">
        <p14:creationId xmlns:p14="http://schemas.microsoft.com/office/powerpoint/2010/main" val="1968025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Topics to be covered…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506682"/>
            <a:ext cx="8501751" cy="4817918"/>
          </a:xfrm>
        </p:spPr>
        <p:txBody>
          <a:bodyPr>
            <a:noAutofit/>
          </a:bodyPr>
          <a:lstStyle/>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Introduction to Association Rule Mining</a:t>
            </a:r>
          </a:p>
          <a:p>
            <a:pPr lvl="8"/>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Association rule vs. Classification rule</a:t>
            </a:r>
            <a:endParaRPr lang="en-US" sz="1800" dirty="0" smtClean="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Some basic definitions</a:t>
            </a:r>
          </a:p>
          <a:p>
            <a:pPr lvl="8"/>
            <a:endParaRPr lang="en-US" sz="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Generation of Association rules</a:t>
            </a:r>
          </a:p>
          <a:p>
            <a:pPr marL="0" indent="0">
              <a:buNone/>
            </a:pPr>
            <a:endParaRPr lang="en-US" sz="8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Evaluation of Association rule set</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p14="http://schemas.microsoft.com/office/powerpoint/2010/main" val="1493411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19641" y="515037"/>
                <a:ext cx="9092725" cy="3293209"/>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19.12: </a:t>
                </a:r>
                <a:r>
                  <a:rPr lang="en-US" sz="1600" b="1" u="sng" dirty="0" smtClean="0">
                    <a:latin typeface="Times New Roman" panose="02020603050405020304" pitchFamily="18" charset="0"/>
                    <a:cs typeface="Times New Roman" panose="02020603050405020304" pitchFamily="18" charset="0"/>
                  </a:rPr>
                  <a:t>Monotonicity property</a:t>
                </a:r>
              </a:p>
              <a:p>
                <a:pPr algn="just"/>
                <a:r>
                  <a:rPr lang="en-US" sz="160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 be a set of items and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𝐽</m:t>
                    </m:r>
                    <m:r>
                      <a:rPr lang="en-US" sz="1600" b="0" i="1" dirty="0" smtClean="0">
                        <a:latin typeface="Cambria Math" panose="02040503050406030204" pitchFamily="18" charset="0"/>
                        <a:cs typeface="Times New Roman" panose="02020603050405020304" pitchFamily="18" charset="0"/>
                      </a:rPr>
                      <m:t>=</m:t>
                    </m:r>
                    <m:sSup>
                      <m:sSupPr>
                        <m:ctrlPr>
                          <a:rPr lang="en-US" sz="1600" b="0" i="1" dirty="0" smtClean="0">
                            <a:latin typeface="Cambria Math" panose="02040503050406030204" pitchFamily="18" charset="0"/>
                            <a:cs typeface="Times New Roman" panose="02020603050405020304" pitchFamily="18" charset="0"/>
                          </a:rPr>
                        </m:ctrlPr>
                      </m:sSupPr>
                      <m:e>
                        <m:r>
                          <a:rPr lang="en-US" sz="1600" b="0" i="1" dirty="0" smtClean="0">
                            <a:latin typeface="Cambria Math" panose="02040503050406030204" pitchFamily="18" charset="0"/>
                            <a:cs typeface="Times New Roman" panose="02020603050405020304" pitchFamily="18" charset="0"/>
                          </a:rPr>
                          <m:t>2</m:t>
                        </m:r>
                      </m:e>
                      <m:sup>
                        <m:r>
                          <a:rPr lang="en-US" sz="1600" b="0" i="1" dirty="0" smtClean="0">
                            <a:latin typeface="Cambria Math" panose="02040503050406030204" pitchFamily="18" charset="0"/>
                            <a:cs typeface="Times New Roman" panose="02020603050405020304" pitchFamily="18" charset="0"/>
                          </a:rPr>
                          <m:t>𝐼</m:t>
                        </m:r>
                      </m:sup>
                    </m:sSup>
                  </m:oMath>
                </a14:m>
                <a:r>
                  <a:rPr lang="en-US" sz="1600" dirty="0" smtClean="0">
                    <a:latin typeface="Times New Roman" panose="02020603050405020304" pitchFamily="18" charset="0"/>
                    <a:cs typeface="Times New Roman" panose="02020603050405020304" pitchFamily="18" charset="0"/>
                  </a:rPr>
                  <a:t> be the power set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𝐼</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u="sng" dirty="0" smtClean="0">
                    <a:latin typeface="Times New Roman" panose="02020603050405020304" pitchFamily="18" charset="0"/>
                    <a:cs typeface="Times New Roman" panose="02020603050405020304" pitchFamily="18" charset="0"/>
                  </a:rPr>
                  <a:t>Upward Closed</a:t>
                </a:r>
                <a:r>
                  <a:rPr lang="en-US" sz="1600" dirty="0" smtClean="0">
                    <a:latin typeface="Times New Roman" panose="02020603050405020304" pitchFamily="18" charset="0"/>
                    <a:cs typeface="Times New Roman" panose="02020603050405020304" pitchFamily="18" charset="0"/>
                  </a:rPr>
                  <a:t>: A measure </a:t>
                </a:r>
                <a:r>
                  <a:rPr lang="en-US" sz="1600" i="1" dirty="0" smtClean="0">
                    <a:latin typeface="Times New Roman" panose="02020603050405020304" pitchFamily="18" charset="0"/>
                    <a:cs typeface="Times New Roman" panose="02020603050405020304" pitchFamily="18" charset="0"/>
                  </a:rPr>
                  <a:t>f</a:t>
                </a:r>
                <a:r>
                  <a:rPr lang="en-US" sz="1600" dirty="0" smtClean="0">
                    <a:latin typeface="Times New Roman" panose="02020603050405020304" pitchFamily="18" charset="0"/>
                    <a:cs typeface="Times New Roman" panose="02020603050405020304" pitchFamily="18" charset="0"/>
                  </a:rPr>
                  <a:t> is </a:t>
                </a:r>
                <a:r>
                  <a:rPr lang="en-US" sz="1600" u="sng" dirty="0" smtClean="0">
                    <a:latin typeface="Times New Roman" panose="02020603050405020304" pitchFamily="18" charset="0"/>
                    <a:cs typeface="Times New Roman" panose="02020603050405020304" pitchFamily="18" charset="0"/>
                  </a:rPr>
                  <a:t>upward closed </a:t>
                </a:r>
                <a:r>
                  <a:rPr lang="en-US" sz="1600" dirty="0" smtClean="0">
                    <a:latin typeface="Times New Roman" panose="02020603050405020304" pitchFamily="18" charset="0"/>
                    <a:cs typeface="Times New Roman" panose="02020603050405020304" pitchFamily="18" charset="0"/>
                  </a:rPr>
                  <a:t>(that is monotone) if</a:t>
                </a:r>
              </a:p>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𝐽</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e>
                      </m:d>
                    </m:oMath>
                  </m:oMathPara>
                </a14:m>
                <a:endParaRPr lang="en-US" sz="16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This monotone property implies that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a subset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then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must not exceed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𝑌</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In other words,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not a frequent set, then so also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See Fig. 19.3(a).</a:t>
                </a:r>
              </a:p>
              <a:p>
                <a:pPr algn="just"/>
                <a:endParaRPr lang="en-US" sz="1600" dirty="0">
                  <a:latin typeface="Times New Roman" panose="02020603050405020304" pitchFamily="18" charset="0"/>
                  <a:cs typeface="Times New Roman" panose="02020603050405020304" pitchFamily="18" charset="0"/>
                </a:endParaRPr>
              </a:p>
              <a:p>
                <a:pPr algn="just"/>
                <a:r>
                  <a:rPr lang="en-US" sz="1600" u="sng" dirty="0" smtClean="0">
                    <a:latin typeface="Times New Roman" panose="02020603050405020304" pitchFamily="18" charset="0"/>
                    <a:cs typeface="Times New Roman" panose="02020603050405020304" pitchFamily="18" charset="0"/>
                  </a:rPr>
                  <a:t>Downward Closed</a:t>
                </a:r>
                <a:r>
                  <a:rPr lang="en-US" sz="1600" dirty="0" smtClean="0">
                    <a:latin typeface="Times New Roman" panose="02020603050405020304" pitchFamily="18" charset="0"/>
                    <a:cs typeface="Times New Roman" panose="02020603050405020304" pitchFamily="18" charset="0"/>
                  </a:rPr>
                  <a:t>: A measure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oMath>
                </a14:m>
                <a:r>
                  <a:rPr lang="en-US" sz="1600" dirty="0" smtClean="0">
                    <a:latin typeface="Times New Roman" panose="02020603050405020304" pitchFamily="18" charset="0"/>
                    <a:cs typeface="Times New Roman" panose="02020603050405020304" pitchFamily="18" charset="0"/>
                  </a:rPr>
                  <a:t> is downward closed (that is anti-monotone) if</a:t>
                </a: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𝐽</m:t>
                      </m:r>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𝑋</m:t>
                          </m:r>
                        </m:e>
                      </m:d>
                    </m:oMath>
                  </m:oMathPara>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This anti-monotone property implies that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a subset of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then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𝑌</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must not exceed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𝑓</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𝑋</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In other words, if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is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then so also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See Fig. 19.3 (b).</a:t>
                </a:r>
              </a:p>
              <a:p>
                <a:pPr algn="just"/>
                <a:endParaRPr lang="en-US" sz="1600"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9641" y="515037"/>
                <a:ext cx="9092725" cy="3293209"/>
              </a:xfrm>
              <a:prstGeom prst="rect">
                <a:avLst/>
              </a:prstGeom>
              <a:blipFill>
                <a:blip r:embed="rId2"/>
                <a:stretch>
                  <a:fillRect l="-402" t="-555" r="-335"/>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83" y="3551630"/>
            <a:ext cx="4332717" cy="2804725"/>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927" y="3551629"/>
            <a:ext cx="4187439" cy="2804725"/>
          </a:xfrm>
          <a:prstGeom prst="rect">
            <a:avLst/>
          </a:prstGeom>
          <a:ln>
            <a:solidFill>
              <a:schemeClr val="tx1"/>
            </a:solidFill>
          </a:ln>
        </p:spPr>
      </p:pic>
      <p:sp>
        <p:nvSpPr>
          <p:cNvPr id="9" name="TextBox 8"/>
          <p:cNvSpPr txBox="1"/>
          <p:nvPr/>
        </p:nvSpPr>
        <p:spPr>
          <a:xfrm>
            <a:off x="3002802" y="6350046"/>
            <a:ext cx="440108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 19.3: Monotonicity properties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100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648"/>
            <a:ext cx="9411227"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Some basic definitions and terminologies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sp>
        <p:nvSpPr>
          <p:cNvPr id="5" name="TextBox 4"/>
          <p:cNvSpPr txBox="1"/>
          <p:nvPr/>
        </p:nvSpPr>
        <p:spPr>
          <a:xfrm>
            <a:off x="119641" y="1634420"/>
            <a:ext cx="9092725" cy="4031873"/>
          </a:xfrm>
          <a:prstGeom prst="rect">
            <a:avLst/>
          </a:prstGeom>
          <a:noFill/>
        </p:spPr>
        <p:txBody>
          <a:bodyPr wrap="square" rtlCol="0">
            <a:spAutoFit/>
          </a:bodyPr>
          <a:lstStyle/>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19.13: </a:t>
            </a:r>
            <a:r>
              <a:rPr lang="en-US" sz="1600" b="1" u="sng" dirty="0" smtClean="0">
                <a:latin typeface="Times New Roman" panose="02020603050405020304" pitchFamily="18" charset="0"/>
                <a:cs typeface="Times New Roman" panose="02020603050405020304" pitchFamily="18" charset="0"/>
              </a:rPr>
              <a:t>Activity Indicators</a:t>
            </a:r>
          </a:p>
          <a:p>
            <a:pPr algn="just"/>
            <a:r>
              <a:rPr lang="en-US" sz="1600" dirty="0" smtClean="0">
                <a:latin typeface="Times New Roman" panose="02020603050405020304" pitchFamily="18" charset="0"/>
                <a:cs typeface="Times New Roman" panose="02020603050405020304" pitchFamily="18" charset="0"/>
              </a:rPr>
              <a:t>To improve the readability and comprehensiveness many (intermediate) forms are followed. This is starting with the input data set to maintaining the association rules. Few such practices are stated here.</a:t>
            </a:r>
          </a:p>
          <a:p>
            <a:pPr algn="just"/>
            <a:r>
              <a:rPr lang="en-US" sz="1600" dirty="0" smtClean="0">
                <a:latin typeface="Times New Roman" panose="02020603050405020304" pitchFamily="18" charset="0"/>
                <a:cs typeface="Times New Roman" panose="02020603050405020304" pitchFamily="18" charset="0"/>
              </a:rPr>
              <a:t>Consider a data set recorded in a medical </a:t>
            </a:r>
            <a:r>
              <a:rPr lang="en-US" sz="1600" dirty="0" err="1" smtClean="0">
                <a:latin typeface="Times New Roman" panose="02020603050405020304" pitchFamily="18" charset="0"/>
                <a:cs typeface="Times New Roman" panose="02020603050405020304" pitchFamily="18" charset="0"/>
              </a:rPr>
              <a:t>centre</a:t>
            </a:r>
            <a:r>
              <a:rPr lang="en-US" sz="1600" dirty="0" smtClean="0">
                <a:latin typeface="Times New Roman" panose="02020603050405020304" pitchFamily="18" charset="0"/>
                <a:cs typeface="Times New Roman" panose="02020603050405020304" pitchFamily="18" charset="0"/>
              </a:rPr>
              <a:t> regarding the symptoms of patients.</a:t>
            </a:r>
          </a:p>
          <a:p>
            <a:pPr algn="ctr"/>
            <a:endParaRPr lang="en-US" sz="1600"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Table 19.5: Records of Patients</a:t>
            </a: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753249231"/>
                  </p:ext>
                </p:extLst>
              </p:nvPr>
            </p:nvGraphicFramePr>
            <p:xfrm>
              <a:off x="2734556" y="3197886"/>
              <a:ext cx="3942113" cy="2011680"/>
            </p:xfrm>
            <a:graphic>
              <a:graphicData uri="http://schemas.openxmlformats.org/drawingml/2006/table">
                <a:tbl>
                  <a:tblPr firstRow="1" bandRow="1">
                    <a:tableStyleId>{616DA210-FB5B-4158-B5E0-FEB733F419BA}</a:tableStyleId>
                  </a:tblPr>
                  <a:tblGrid>
                    <a:gridCol w="1284372">
                      <a:extLst>
                        <a:ext uri="{9D8B030D-6E8A-4147-A177-3AD203B41FA5}">
                          <a16:colId xmlns:a16="http://schemas.microsoft.com/office/drawing/2014/main" val="3634399840"/>
                        </a:ext>
                      </a:extLst>
                    </a:gridCol>
                    <a:gridCol w="2657741">
                      <a:extLst>
                        <a:ext uri="{9D8B030D-6E8A-4147-A177-3AD203B41FA5}">
                          <a16:colId xmlns:a16="http://schemas.microsoft.com/office/drawing/2014/main" val="3375763300"/>
                        </a:ext>
                      </a:extLst>
                    </a:gridCol>
                  </a:tblGrid>
                  <a:tr h="325774">
                    <a:tc>
                      <a:txBody>
                        <a:bodyPr/>
                        <a:lstStyle/>
                        <a:p>
                          <a:pPr algn="ctr"/>
                          <a:r>
                            <a:rPr lang="en-US" sz="1600" dirty="0" smtClean="0">
                              <a:latin typeface="Times New Roman" panose="02020603050405020304" pitchFamily="18" charset="0"/>
                              <a:cs typeface="Times New Roman" panose="02020603050405020304" pitchFamily="18" charset="0"/>
                            </a:rPr>
                            <a:t>Patient</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Symptom(s)</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2418169"/>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i="1" smtClean="0">
                                    <a:solidFill>
                                      <a:schemeClr val="tx1"/>
                                    </a:solidFill>
                                    <a:latin typeface="Cambria Math" panose="02040503050406030204" pitchFamily="18" charset="0"/>
                                    <a:cs typeface="Times New Roman" panose="02020603050405020304" pitchFamily="18" charset="0"/>
                                  </a:rPr>
                                  <m:t>𝐹</m:t>
                                </m:r>
                                <m:r>
                                  <a:rPr lang="en-US" sz="1600" b="0" i="1" smtClean="0">
                                    <a:solidFill>
                                      <a:schemeClr val="tx1"/>
                                    </a:solidFill>
                                    <a:latin typeface="Cambria Math" panose="02040503050406030204" pitchFamily="18" charset="0"/>
                                    <a:cs typeface="Times New Roman" panose="02020603050405020304" pitchFamily="18" charset="0"/>
                                  </a:rPr>
                                  <m:t>𝑒𝑣𝑒𝑟</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𝑇h𝑟𝑜𝑎𝑡</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𝑝𝑎𝑖𝑛</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𝐶𝑜𝑙𝑑</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86330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2</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𝐹𝑒𝑣𝑒𝑟</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𝐻𝑒𝑎𝑑𝑎𝑐h𝑒</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115224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3</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𝐶𝑜𝑙𝑑</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𝐷𝑖𝑧𝑧𝑖𝑛𝑒𝑠𝑠</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𝐹𝑒𝑣𝑒𝑟</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2991822"/>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4</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𝑃𝑛𝑒𝑢𝑚𝑜𝑛𝑖𝑎</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𝐶𝑜𝑙𝑑</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𝐷𝑖𝑧𝑧𝑖𝑛𝑒𝑠𝑠</m:t>
                                </m:r>
                              </m:oMath>
                            </m:oMathPara>
                          </a14:m>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09064383"/>
                      </a:ext>
                    </a:extLst>
                  </a:tr>
                  <a:tr h="329066">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5</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𝐷𝑖𝑎𝑟𝑟h𝑒𝑎</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cs typeface="Times New Roman" panose="02020603050405020304" pitchFamily="18" charset="0"/>
                                  </a:rPr>
                                  <m:t>𝑃𝑛𝑒𝑢𝑚𝑜𝑛𝑖𝑎</m:t>
                                </m:r>
                              </m:oMath>
                            </m:oMathPara>
                          </a14:m>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03974202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xmlns="" val="1753249231"/>
                  </p:ext>
                </p:extLst>
              </p:nvPr>
            </p:nvGraphicFramePr>
            <p:xfrm>
              <a:off x="2734556" y="3197886"/>
              <a:ext cx="3942113" cy="2164080"/>
            </p:xfrm>
            <a:graphic>
              <a:graphicData uri="http://schemas.openxmlformats.org/drawingml/2006/table">
                <a:tbl>
                  <a:tblPr firstRow="1" bandRow="1">
                    <a:tableStyleId>{616DA210-FB5B-4158-B5E0-FEB733F419BA}</a:tableStyleId>
                  </a:tblPr>
                  <a:tblGrid>
                    <a:gridCol w="1284372">
                      <a:extLst>
                        <a:ext uri="{9D8B030D-6E8A-4147-A177-3AD203B41FA5}">
                          <a16:colId xmlns:a16="http://schemas.microsoft.com/office/drawing/2014/main" xmlns="" val="3634399840"/>
                        </a:ext>
                      </a:extLst>
                    </a:gridCol>
                    <a:gridCol w="2657741">
                      <a:extLst>
                        <a:ext uri="{9D8B030D-6E8A-4147-A177-3AD203B41FA5}">
                          <a16:colId xmlns:a16="http://schemas.microsoft.com/office/drawing/2014/main" xmlns="" val="3375763300"/>
                        </a:ext>
                      </a:extLst>
                    </a:gridCol>
                  </a:tblGrid>
                  <a:tr h="335280">
                    <a:tc>
                      <a:txBody>
                        <a:bodyPr/>
                        <a:lstStyle/>
                        <a:p>
                          <a:pPr algn="ctr"/>
                          <a:r>
                            <a:rPr lang="en-US" sz="1600" dirty="0" smtClean="0">
                              <a:latin typeface="Times New Roman" panose="02020603050405020304" pitchFamily="18" charset="0"/>
                              <a:cs typeface="Times New Roman" panose="02020603050405020304" pitchFamily="18" charset="0"/>
                            </a:rPr>
                            <a:t>Patient</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Symptom(s)</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3132418169"/>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8513" t="-103636" r="-686" b="-425455"/>
                          </a:stretch>
                        </a:blipFill>
                      </a:tcPr>
                    </a:tc>
                    <a:extLst>
                      <a:ext uri="{0D108BD9-81ED-4DB2-BD59-A6C34878D82A}">
                        <a16:rowId xmlns:a16="http://schemas.microsoft.com/office/drawing/2014/main" xmlns="" val="228086330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2</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8513" t="-200000" r="-686" b="-317857"/>
                          </a:stretch>
                        </a:blipFill>
                      </a:tcPr>
                    </a:tc>
                    <a:extLst>
                      <a:ext uri="{0D108BD9-81ED-4DB2-BD59-A6C34878D82A}">
                        <a16:rowId xmlns:a16="http://schemas.microsoft.com/office/drawing/2014/main" xmlns="" val="372115224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3</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8513" t="-305455" r="-686" b="-223636"/>
                          </a:stretch>
                        </a:blipFill>
                      </a:tcPr>
                    </a:tc>
                    <a:extLst>
                      <a:ext uri="{0D108BD9-81ED-4DB2-BD59-A6C34878D82A}">
                        <a16:rowId xmlns:a16="http://schemas.microsoft.com/office/drawing/2014/main" xmlns="" val="1062991822"/>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4</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8513" t="-405455" r="-686" b="-123636"/>
                          </a:stretch>
                        </a:blipFill>
                      </a:tcPr>
                    </a:tc>
                    <a:extLst>
                      <a:ext uri="{0D108BD9-81ED-4DB2-BD59-A6C34878D82A}">
                        <a16:rowId xmlns:a16="http://schemas.microsoft.com/office/drawing/2014/main" xmlns="" val="1309064383"/>
                      </a:ext>
                    </a:extLst>
                  </a:tr>
                  <a:tr h="335280">
                    <a:tc>
                      <a:txBody>
                        <a:bodyPr/>
                        <a:lstStyle/>
                        <a:p>
                          <a:pPr algn="ctr"/>
                          <a:r>
                            <a:rPr lang="en-US" sz="1600" dirty="0" smtClean="0">
                              <a:solidFill>
                                <a:schemeClr val="tx1"/>
                              </a:solidFill>
                              <a:latin typeface="Times New Roman" panose="02020603050405020304" pitchFamily="18" charset="0"/>
                              <a:cs typeface="Times New Roman" panose="02020603050405020304" pitchFamily="18" charset="0"/>
                            </a:rPr>
                            <a:t>5</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8513" t="-505455" r="-686" b="-23636"/>
                          </a:stretch>
                        </a:blipFill>
                      </a:tcPr>
                    </a:tc>
                    <a:extLst>
                      <a:ext uri="{0D108BD9-81ED-4DB2-BD59-A6C34878D82A}">
                        <a16:rowId xmlns:a16="http://schemas.microsoft.com/office/drawing/2014/main" xmlns="" val="4039742028"/>
                      </a:ext>
                    </a:extLst>
                  </a:tr>
                </a:tbl>
              </a:graphicData>
            </a:graphic>
          </p:graphicFrame>
        </mc:Fallback>
      </mc:AlternateContent>
    </p:spTree>
    <p:extLst>
      <p:ext uri="{BB962C8B-B14F-4D97-AF65-F5344CB8AC3E}">
        <p14:creationId xmlns:p14="http://schemas.microsoft.com/office/powerpoint/2010/main" val="960503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24" y="307648"/>
            <a:ext cx="9257403"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Binary representation of data</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
        <p:nvSpPr>
          <p:cNvPr id="8" name="Rectangle 7"/>
          <p:cNvSpPr/>
          <p:nvPr/>
        </p:nvSpPr>
        <p:spPr>
          <a:xfrm>
            <a:off x="72639" y="822685"/>
            <a:ext cx="9186729" cy="2831544"/>
          </a:xfrm>
          <a:prstGeom prst="rect">
            <a:avLst/>
          </a:prstGeom>
        </p:spPr>
        <p:txBody>
          <a:bodyPr wrap="square">
            <a:spAutoFit/>
          </a:bodyPr>
          <a:lstStyle/>
          <a:p>
            <a:pPr algn="just"/>
            <a:endParaRPr lang="en-US" b="1" u="sng"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customary to represent a data set in a binary form shown in Table </a:t>
            </a:r>
            <a:r>
              <a:rPr lang="en-US" dirty="0" smtClean="0">
                <a:latin typeface="Times New Roman" panose="02020603050405020304" pitchFamily="18" charset="0"/>
                <a:cs typeface="Times New Roman" panose="02020603050405020304" pitchFamily="18" charset="0"/>
              </a:rPr>
              <a:t>19.6</a:t>
            </a:r>
          </a:p>
          <a:p>
            <a:pPr algn="just"/>
            <a:endParaRPr lang="en-US"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Table: 19.6 Binary representation of data in Table 16.5</a:t>
            </a:r>
            <a:endParaRPr lang="en-US" sz="1600"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589682567"/>
              </p:ext>
            </p:extLst>
          </p:nvPr>
        </p:nvGraphicFramePr>
        <p:xfrm>
          <a:off x="531975" y="1979865"/>
          <a:ext cx="8268056" cy="2694684"/>
        </p:xfrm>
        <a:graphic>
          <a:graphicData uri="http://schemas.openxmlformats.org/drawingml/2006/table">
            <a:tbl>
              <a:tblPr firstRow="1" bandRow="1">
                <a:tableStyleId>{5940675A-B579-460E-94D1-54222C63F5DA}</a:tableStyleId>
              </a:tblPr>
              <a:tblGrid>
                <a:gridCol w="1033507">
                  <a:extLst>
                    <a:ext uri="{9D8B030D-6E8A-4147-A177-3AD203B41FA5}">
                      <a16:colId xmlns:a16="http://schemas.microsoft.com/office/drawing/2014/main" val="3457688810"/>
                    </a:ext>
                  </a:extLst>
                </a:gridCol>
                <a:gridCol w="1033507">
                  <a:extLst>
                    <a:ext uri="{9D8B030D-6E8A-4147-A177-3AD203B41FA5}">
                      <a16:colId xmlns:a16="http://schemas.microsoft.com/office/drawing/2014/main" val="3694028283"/>
                    </a:ext>
                  </a:extLst>
                </a:gridCol>
                <a:gridCol w="1033507">
                  <a:extLst>
                    <a:ext uri="{9D8B030D-6E8A-4147-A177-3AD203B41FA5}">
                      <a16:colId xmlns:a16="http://schemas.microsoft.com/office/drawing/2014/main" val="57186449"/>
                    </a:ext>
                  </a:extLst>
                </a:gridCol>
                <a:gridCol w="1033507">
                  <a:extLst>
                    <a:ext uri="{9D8B030D-6E8A-4147-A177-3AD203B41FA5}">
                      <a16:colId xmlns:a16="http://schemas.microsoft.com/office/drawing/2014/main" val="3633063399"/>
                    </a:ext>
                  </a:extLst>
                </a:gridCol>
                <a:gridCol w="1033507">
                  <a:extLst>
                    <a:ext uri="{9D8B030D-6E8A-4147-A177-3AD203B41FA5}">
                      <a16:colId xmlns:a16="http://schemas.microsoft.com/office/drawing/2014/main" val="322041022"/>
                    </a:ext>
                  </a:extLst>
                </a:gridCol>
                <a:gridCol w="1033507">
                  <a:extLst>
                    <a:ext uri="{9D8B030D-6E8A-4147-A177-3AD203B41FA5}">
                      <a16:colId xmlns:a16="http://schemas.microsoft.com/office/drawing/2014/main" val="1822290228"/>
                    </a:ext>
                  </a:extLst>
                </a:gridCol>
                <a:gridCol w="1139797">
                  <a:extLst>
                    <a:ext uri="{9D8B030D-6E8A-4147-A177-3AD203B41FA5}">
                      <a16:colId xmlns:a16="http://schemas.microsoft.com/office/drawing/2014/main" val="1032084804"/>
                    </a:ext>
                  </a:extLst>
                </a:gridCol>
                <a:gridCol w="927217">
                  <a:extLst>
                    <a:ext uri="{9D8B030D-6E8A-4147-A177-3AD203B41FA5}">
                      <a16:colId xmlns:a16="http://schemas.microsoft.com/office/drawing/2014/main" val="3688260654"/>
                    </a:ext>
                  </a:extLst>
                </a:gridCol>
              </a:tblGrid>
              <a:tr h="641324">
                <a:tc>
                  <a:txBody>
                    <a:bodyPr/>
                    <a:lstStyle/>
                    <a:p>
                      <a:pPr algn="ctr"/>
                      <a:r>
                        <a:rPr lang="en-US" sz="1600" dirty="0" smtClean="0">
                          <a:latin typeface="Times New Roman" panose="02020603050405020304" pitchFamily="18" charset="0"/>
                          <a:cs typeface="Times New Roman" panose="02020603050405020304" pitchFamily="18" charset="0"/>
                        </a:rPr>
                        <a:t>Patient</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Cold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Diarrhea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Dizziness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Fever</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Headache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Pneumonia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Throat Pain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49681054"/>
                  </a:ext>
                </a:extLst>
              </a:tr>
              <a:tr h="410672">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04186687"/>
                  </a:ext>
                </a:extLst>
              </a:tr>
              <a:tr h="410672">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9692363"/>
                  </a:ext>
                </a:extLst>
              </a:tr>
              <a:tr h="410672">
                <a:tc>
                  <a:txBody>
                    <a:bodyPr/>
                    <a:lstStyle/>
                    <a:p>
                      <a:pPr algn="ctr"/>
                      <a:r>
                        <a:rPr lang="en-US" sz="1600" dirty="0" smtClean="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8021043"/>
                  </a:ext>
                </a:extLst>
              </a:tr>
              <a:tr h="410672">
                <a:tc>
                  <a:txBody>
                    <a:bodyP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9026763"/>
                  </a:ext>
                </a:extLst>
              </a:tr>
              <a:tr h="410672">
                <a:tc>
                  <a:txBody>
                    <a:bodyPr/>
                    <a:lstStyle/>
                    <a:p>
                      <a:pPr algn="ctr"/>
                      <a:r>
                        <a:rPr lang="en-US" sz="1600" dirty="0" smtClean="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0345731"/>
                  </a:ext>
                </a:extLst>
              </a:tr>
            </a:tbl>
          </a:graphicData>
        </a:graphic>
      </p:graphicFrame>
    </p:spTree>
    <p:extLst>
      <p:ext uri="{BB962C8B-B14F-4D97-AF65-F5344CB8AC3E}">
        <p14:creationId xmlns:p14="http://schemas.microsoft.com/office/powerpoint/2010/main" val="3522795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1" y="-20256"/>
            <a:ext cx="9257403"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Binary representation of data</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
        <p:nvSpPr>
          <p:cNvPr id="8" name="Rectangle 7"/>
          <p:cNvSpPr/>
          <p:nvPr/>
        </p:nvSpPr>
        <p:spPr>
          <a:xfrm>
            <a:off x="37301" y="412984"/>
            <a:ext cx="9186729" cy="4370427"/>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In the binary representation, each row corresponds to a transaction (i.e., record) and each column corresponds to an item. An item can be treated as a binary variable, whose value is one if the item is present in a transaction and zero otherwise.</a:t>
            </a:r>
          </a:p>
          <a:p>
            <a:pPr algn="just"/>
            <a:r>
              <a:rPr lang="en-US" dirty="0" smtClean="0">
                <a:latin typeface="Times New Roman" panose="02020603050405020304" pitchFamily="18" charset="0"/>
                <a:cs typeface="Times New Roman" panose="02020603050405020304" pitchFamily="18" charset="0"/>
              </a:rPr>
              <a:t>Note that items are presented in an order (such as alphabetical order by their names) and this simplistic representation provides many operations to be performed faster.</a:t>
            </a:r>
          </a:p>
          <a:p>
            <a:pPr algn="just"/>
            <a:endParaRPr lang="en-US" sz="800" dirty="0" smtClean="0">
              <a:latin typeface="Times New Roman" panose="02020603050405020304" pitchFamily="18" charset="0"/>
              <a:cs typeface="Times New Roman" panose="02020603050405020304" pitchFamily="18" charset="0"/>
            </a:endParaRPr>
          </a:p>
          <a:p>
            <a:pPr algn="just"/>
            <a:r>
              <a:rPr lang="en-US" b="1" u="sng" dirty="0" smtClean="0">
                <a:latin typeface="Times New Roman" panose="02020603050405020304" pitchFamily="18" charset="0"/>
                <a:cs typeface="Times New Roman" panose="02020603050405020304" pitchFamily="18" charset="0"/>
              </a:rPr>
              <a:t>Co-occurrence matrix</a:t>
            </a:r>
          </a:p>
          <a:p>
            <a:pPr algn="just"/>
            <a:r>
              <a:rPr lang="en-US" dirty="0" smtClean="0">
                <a:latin typeface="Times New Roman" panose="02020603050405020304" pitchFamily="18" charset="0"/>
                <a:cs typeface="Times New Roman" panose="02020603050405020304" pitchFamily="18" charset="0"/>
              </a:rPr>
              <a:t>Another matrix representation, showing the occurrence of each item with respect to all others is called </a:t>
            </a:r>
            <a:r>
              <a:rPr lang="en-US" u="sng" dirty="0" smtClean="0">
                <a:latin typeface="Times New Roman" panose="02020603050405020304" pitchFamily="18" charset="0"/>
                <a:cs typeface="Times New Roman" panose="02020603050405020304" pitchFamily="18" charset="0"/>
              </a:rPr>
              <a:t>co-occurrence matrix</a:t>
            </a:r>
            <a:r>
              <a:rPr lang="en-US" dirty="0" smtClean="0">
                <a:latin typeface="Times New Roman" panose="02020603050405020304" pitchFamily="18" charset="0"/>
                <a:cs typeface="Times New Roman" panose="02020603050405020304" pitchFamily="18" charset="0"/>
              </a:rPr>
              <a:t>. For example, the co-occurrence matrix for the data set in Table 19.5 is shown in Table 19.7.</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590695168"/>
              </p:ext>
            </p:extLst>
          </p:nvPr>
        </p:nvGraphicFramePr>
        <p:xfrm>
          <a:off x="1117268" y="3311946"/>
          <a:ext cx="7776144" cy="3169920"/>
        </p:xfrm>
        <a:graphic>
          <a:graphicData uri="http://schemas.openxmlformats.org/drawingml/2006/table">
            <a:tbl>
              <a:tblPr firstRow="1" bandRow="1">
                <a:tableStyleId>{5940675A-B579-460E-94D1-54222C63F5DA}</a:tableStyleId>
              </a:tblPr>
              <a:tblGrid>
                <a:gridCol w="1239536">
                  <a:extLst>
                    <a:ext uri="{9D8B030D-6E8A-4147-A177-3AD203B41FA5}">
                      <a16:colId xmlns:a16="http://schemas.microsoft.com/office/drawing/2014/main" val="3457688810"/>
                    </a:ext>
                  </a:extLst>
                </a:gridCol>
                <a:gridCol w="704500">
                  <a:extLst>
                    <a:ext uri="{9D8B030D-6E8A-4147-A177-3AD203B41FA5}">
                      <a16:colId xmlns:a16="http://schemas.microsoft.com/office/drawing/2014/main" val="3694028283"/>
                    </a:ext>
                  </a:extLst>
                </a:gridCol>
                <a:gridCol w="972018">
                  <a:extLst>
                    <a:ext uri="{9D8B030D-6E8A-4147-A177-3AD203B41FA5}">
                      <a16:colId xmlns:a16="http://schemas.microsoft.com/office/drawing/2014/main" val="57186449"/>
                    </a:ext>
                  </a:extLst>
                </a:gridCol>
                <a:gridCol w="1042880">
                  <a:extLst>
                    <a:ext uri="{9D8B030D-6E8A-4147-A177-3AD203B41FA5}">
                      <a16:colId xmlns:a16="http://schemas.microsoft.com/office/drawing/2014/main" val="3633063399"/>
                    </a:ext>
                  </a:extLst>
                </a:gridCol>
                <a:gridCol w="901156">
                  <a:extLst>
                    <a:ext uri="{9D8B030D-6E8A-4147-A177-3AD203B41FA5}">
                      <a16:colId xmlns:a16="http://schemas.microsoft.com/office/drawing/2014/main" val="322041022"/>
                    </a:ext>
                  </a:extLst>
                </a:gridCol>
                <a:gridCol w="1030193">
                  <a:extLst>
                    <a:ext uri="{9D8B030D-6E8A-4147-A177-3AD203B41FA5}">
                      <a16:colId xmlns:a16="http://schemas.microsoft.com/office/drawing/2014/main" val="1822290228"/>
                    </a:ext>
                  </a:extLst>
                </a:gridCol>
                <a:gridCol w="1136591">
                  <a:extLst>
                    <a:ext uri="{9D8B030D-6E8A-4147-A177-3AD203B41FA5}">
                      <a16:colId xmlns:a16="http://schemas.microsoft.com/office/drawing/2014/main" val="1032084804"/>
                    </a:ext>
                  </a:extLst>
                </a:gridCol>
                <a:gridCol w="749270">
                  <a:extLst>
                    <a:ext uri="{9D8B030D-6E8A-4147-A177-3AD203B41FA5}">
                      <a16:colId xmlns:a16="http://schemas.microsoft.com/office/drawing/2014/main" val="3688260654"/>
                    </a:ext>
                  </a:extLst>
                </a:gridCol>
              </a:tblGrid>
              <a:tr h="535484">
                <a:tc>
                  <a:txBody>
                    <a:bodyPr/>
                    <a:lstStyle/>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Cold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Diarrhea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Dizziness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Fever</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Headache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Pneumonia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Throat Pain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49681054"/>
                  </a:ext>
                </a:extLst>
              </a:tr>
              <a:tr h="310017">
                <a:tc>
                  <a:txBody>
                    <a:bodyPr/>
                    <a:lstStyle/>
                    <a:p>
                      <a:pPr algn="ctr"/>
                      <a:r>
                        <a:rPr lang="en-US" sz="1600" dirty="0" smtClean="0">
                          <a:latin typeface="Times New Roman" panose="02020603050405020304" pitchFamily="18" charset="0"/>
                          <a:cs typeface="Times New Roman" panose="02020603050405020304" pitchFamily="18" charset="0"/>
                        </a:rPr>
                        <a:t>Cold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04186687"/>
                  </a:ext>
                </a:extLst>
              </a:tr>
              <a:tr h="310017">
                <a:tc>
                  <a:txBody>
                    <a:bodyPr/>
                    <a:lstStyle/>
                    <a:p>
                      <a:pPr algn="ctr"/>
                      <a:r>
                        <a:rPr lang="en-US" sz="1600" dirty="0" smtClean="0">
                          <a:latin typeface="Times New Roman" panose="02020603050405020304" pitchFamily="18" charset="0"/>
                          <a:cs typeface="Times New Roman" panose="02020603050405020304" pitchFamily="18" charset="0"/>
                        </a:rPr>
                        <a:t>Diarrhea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9692363"/>
                  </a:ext>
                </a:extLst>
              </a:tr>
              <a:tr h="310017">
                <a:tc>
                  <a:txBody>
                    <a:bodyPr/>
                    <a:lstStyle/>
                    <a:p>
                      <a:pPr algn="ctr"/>
                      <a:r>
                        <a:rPr lang="en-US" sz="1600" dirty="0" smtClean="0">
                          <a:latin typeface="Times New Roman" panose="02020603050405020304" pitchFamily="18" charset="0"/>
                          <a:cs typeface="Times New Roman" panose="02020603050405020304" pitchFamily="18" charset="0"/>
                        </a:rPr>
                        <a:t>Dizziness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8021043"/>
                  </a:ext>
                </a:extLst>
              </a:tr>
              <a:tr h="310017">
                <a:tc>
                  <a:txBody>
                    <a:bodyPr/>
                    <a:lstStyle/>
                    <a:p>
                      <a:pPr algn="ctr"/>
                      <a:r>
                        <a:rPr lang="en-US" sz="1600" dirty="0" smtClean="0">
                          <a:latin typeface="Times New Roman" panose="02020603050405020304" pitchFamily="18" charset="0"/>
                          <a:cs typeface="Times New Roman" panose="02020603050405020304" pitchFamily="18" charset="0"/>
                        </a:rPr>
                        <a:t>Fever</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9026763"/>
                  </a:ext>
                </a:extLst>
              </a:tr>
              <a:tr h="310017">
                <a:tc>
                  <a:txBody>
                    <a:bodyPr/>
                    <a:lstStyle/>
                    <a:p>
                      <a:pPr algn="ctr"/>
                      <a:r>
                        <a:rPr lang="en-US" sz="1600" dirty="0" smtClean="0">
                          <a:latin typeface="Times New Roman" panose="02020603050405020304" pitchFamily="18" charset="0"/>
                          <a:cs typeface="Times New Roman" panose="02020603050405020304" pitchFamily="18" charset="0"/>
                        </a:rPr>
                        <a:t>Headache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0345731"/>
                  </a:ext>
                </a:extLst>
              </a:tr>
              <a:tr h="3100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Times New Roman" panose="02020603050405020304" pitchFamily="18" charset="0"/>
                          <a:cs typeface="Times New Roman" panose="02020603050405020304" pitchFamily="18" charset="0"/>
                        </a:rPr>
                        <a:t>Pneumonia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63197854"/>
                  </a:ext>
                </a:extLst>
              </a:tr>
              <a:tr h="535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Times New Roman" panose="02020603050405020304" pitchFamily="18" charset="0"/>
                          <a:cs typeface="Times New Roman" panose="02020603050405020304" pitchFamily="18" charset="0"/>
                        </a:rPr>
                        <a:t>Throat Pain</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extLst>
                  <a:ext uri="{0D108BD9-81ED-4DB2-BD59-A6C34878D82A}">
                    <a16:rowId xmlns:a16="http://schemas.microsoft.com/office/drawing/2014/main" val="1537883338"/>
                  </a:ext>
                </a:extLst>
              </a:tr>
            </a:tbl>
          </a:graphicData>
        </a:graphic>
      </p:graphicFrame>
      <p:sp>
        <p:nvSpPr>
          <p:cNvPr id="5" name="TextBox 4"/>
          <p:cNvSpPr txBox="1"/>
          <p:nvPr/>
        </p:nvSpPr>
        <p:spPr>
          <a:xfrm>
            <a:off x="1428925" y="2973390"/>
            <a:ext cx="715283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Table 19.7: Co-occurrence Matrix of data in Table 19.5</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157241" y="6469698"/>
            <a:ext cx="6204247"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Note that the co-occurrence matrix is symmetric.</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296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83" y="101577"/>
            <a:ext cx="9171944"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Association Rule Mining</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8" name="Rectangle 7"/>
              <p:cNvSpPr/>
              <p:nvPr/>
            </p:nvSpPr>
            <p:spPr>
              <a:xfrm>
                <a:off x="72639" y="359095"/>
                <a:ext cx="9186729" cy="6617196"/>
              </a:xfrm>
              <a:prstGeom prst="rect">
                <a:avLst/>
              </a:prstGeom>
            </p:spPr>
            <p:txBody>
              <a:bodyPr wrap="square">
                <a:spAutoFit/>
              </a:bodyPr>
              <a:lstStyle/>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Now, we are in a position to discuss the core problem of this topic: how to discover association rules, given a dataset of transactions.  The discovery of association rules is the most well-studied problem in data mining. In fact, there are many types of frequent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association rules and correlation relationships. As a consequence, the association rule mining problem can be classified into the following different criteria:</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a:t>
                </a:r>
                <a:r>
                  <a:rPr lang="en-US" sz="1600" u="sng" dirty="0" smtClean="0">
                    <a:latin typeface="Times New Roman" panose="02020603050405020304" pitchFamily="18" charset="0"/>
                    <a:cs typeface="Times New Roman" panose="02020603050405020304" pitchFamily="18" charset="0"/>
                  </a:rPr>
                  <a:t>completeness</a:t>
                </a:r>
                <a:r>
                  <a:rPr lang="en-US" sz="1600" dirty="0" smtClean="0">
                    <a:latin typeface="Times New Roman" panose="02020603050405020304" pitchFamily="18" charset="0"/>
                    <a:cs typeface="Times New Roman" panose="02020603050405020304" pitchFamily="18" charset="0"/>
                  </a:rPr>
                  <a:t> of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a:t>
                </a:r>
                <a:r>
                  <a:rPr lang="en-US" sz="1600" u="sng" dirty="0" smtClean="0">
                    <a:latin typeface="Times New Roman" panose="02020603050405020304" pitchFamily="18" charset="0"/>
                    <a:cs typeface="Times New Roman" panose="02020603050405020304" pitchFamily="18" charset="0"/>
                  </a:rPr>
                  <a:t>level of abstractions</a:t>
                </a:r>
                <a:r>
                  <a:rPr lang="en-US" sz="1600" dirty="0" smtClean="0">
                    <a:latin typeface="Times New Roman" panose="02020603050405020304" pitchFamily="18" charset="0"/>
                    <a:cs typeface="Times New Roman" panose="02020603050405020304" pitchFamily="18" charset="0"/>
                  </a:rPr>
                  <a:t> in the rule set.</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a:t>
                </a:r>
                <a:r>
                  <a:rPr lang="en-US" sz="1600" u="sng" dirty="0" smtClean="0">
                    <a:latin typeface="Times New Roman" panose="02020603050405020304" pitchFamily="18" charset="0"/>
                    <a:cs typeface="Times New Roman" panose="02020603050405020304" pitchFamily="18" charset="0"/>
                  </a:rPr>
                  <a:t>dimensionality</a:t>
                </a:r>
                <a:r>
                  <a:rPr lang="en-US" sz="1600" dirty="0" smtClean="0">
                    <a:latin typeface="Times New Roman" panose="02020603050405020304" pitchFamily="18" charset="0"/>
                    <a:cs typeface="Times New Roman" panose="02020603050405020304" pitchFamily="18" charset="0"/>
                  </a:rPr>
                  <a:t> in rules.</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a:t>
                </a:r>
                <a:r>
                  <a:rPr lang="en-US" sz="1600" u="sng" dirty="0" smtClean="0">
                    <a:latin typeface="Times New Roman" panose="02020603050405020304" pitchFamily="18" charset="0"/>
                    <a:cs typeface="Times New Roman" panose="02020603050405020304" pitchFamily="18" charset="0"/>
                  </a:rPr>
                  <a:t>category of data</a:t>
                </a:r>
                <a:r>
                  <a:rPr lang="en-US" sz="1600" dirty="0" smtClean="0">
                    <a:latin typeface="Times New Roman" panose="02020603050405020304" pitchFamily="18" charset="0"/>
                    <a:cs typeface="Times New Roman" panose="02020603050405020304" pitchFamily="18" charset="0"/>
                  </a:rPr>
                  <a:t> in rules.</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a:t>
                </a:r>
                <a:r>
                  <a:rPr lang="en-US" sz="1600" u="sng" dirty="0" smtClean="0">
                    <a:latin typeface="Times New Roman" panose="02020603050405020304" pitchFamily="18" charset="0"/>
                    <a:cs typeface="Times New Roman" panose="02020603050405020304" pitchFamily="18" charset="0"/>
                  </a:rPr>
                  <a:t>type of </a:t>
                </a:r>
                <a:r>
                  <a:rPr lang="en-US" sz="1600" u="sng"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in rules.</a:t>
                </a: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Mining based on type of rules.</a:t>
                </a:r>
              </a:p>
              <a:p>
                <a:pPr marL="342900" indent="-342900" algn="just"/>
                <a:endParaRPr lang="en-US" sz="1600" dirty="0" smtClean="0">
                  <a:latin typeface="Times New Roman" panose="02020603050405020304" pitchFamily="18" charset="0"/>
                  <a:cs typeface="Times New Roman" panose="02020603050405020304" pitchFamily="18" charset="0"/>
                </a:endParaRPr>
              </a:p>
              <a:p>
                <a:pPr marL="342900" indent="-342900" algn="just"/>
                <a:r>
                  <a:rPr lang="en-US" sz="1600" dirty="0" smtClean="0">
                    <a:latin typeface="Times New Roman" panose="02020603050405020304" pitchFamily="18" charset="0"/>
                    <a:cs typeface="Times New Roman" panose="02020603050405020304" pitchFamily="18" charset="0"/>
                  </a:rPr>
                  <a:t>We briefly mention the above criteria as follows:</a:t>
                </a:r>
              </a:p>
              <a:p>
                <a:pPr marL="342900" indent="-342900" algn="just">
                  <a:buFont typeface="+mj-lt"/>
                  <a:buAutoNum type="arabicPeriod"/>
                </a:pPr>
                <a:r>
                  <a:rPr lang="en-US" sz="1600" u="sng" dirty="0" smtClean="0">
                    <a:latin typeface="Times New Roman" panose="02020603050405020304" pitchFamily="18" charset="0"/>
                    <a:cs typeface="Times New Roman" panose="02020603050405020304" pitchFamily="18" charset="0"/>
                  </a:rPr>
                  <a:t>Completeness criterion</a:t>
                </a:r>
                <a:r>
                  <a:rPr lang="en-US" sz="1600" dirty="0" smtClean="0">
                    <a:latin typeface="Times New Roman" panose="02020603050405020304" pitchFamily="18" charset="0"/>
                    <a:cs typeface="Times New Roman" panose="02020603050405020304" pitchFamily="18" charset="0"/>
                  </a:rPr>
                  <a:t>: According to this criterion, we are to mine a set of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(called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𝑐𝑜𝑚𝑝𝑙𝑒𝑡𝑒</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𝑐𝑙𝑜𝑠𝑒𝑑</m:t>
                    </m:r>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or maximal-frequent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satisfying some threshold value (s) such as </a:t>
                </a:r>
                <a:r>
                  <a:rPr lang="en-US" sz="1600" u="sng" dirty="0" err="1" smtClean="0">
                    <a:latin typeface="Times New Roman" panose="02020603050405020304" pitchFamily="18" charset="0"/>
                    <a:cs typeface="Times New Roman" panose="02020603050405020304" pitchFamily="18" charset="0"/>
                  </a:rPr>
                  <a:t>minsup</a:t>
                </a:r>
                <a:r>
                  <a:rPr lang="en-US" sz="1600" dirty="0" smtClean="0">
                    <a:latin typeface="Times New Roman" panose="02020603050405020304" pitchFamily="18" charset="0"/>
                    <a:cs typeface="Times New Roman" panose="02020603050405020304" pitchFamily="18" charset="0"/>
                  </a:rPr>
                  <a:t>, </a:t>
                </a:r>
                <a:r>
                  <a:rPr lang="en-US" sz="1600" u="sng" dirty="0" err="1" smtClean="0">
                    <a:latin typeface="Times New Roman" panose="02020603050405020304" pitchFamily="18" charset="0"/>
                    <a:cs typeface="Times New Roman" panose="02020603050405020304" pitchFamily="18" charset="0"/>
                  </a:rPr>
                  <a:t>minconf</a:t>
                </a:r>
                <a:r>
                  <a:rPr lang="en-US" sz="1600" dirty="0" smtClean="0">
                    <a:latin typeface="Times New Roman" panose="02020603050405020304" pitchFamily="18" charset="0"/>
                    <a:cs typeface="Times New Roman" panose="02020603050405020304" pitchFamily="18" charset="0"/>
                  </a:rPr>
                  <a:t>, etc. Such a rule mining is called </a:t>
                </a:r>
                <a:r>
                  <a:rPr lang="en-US" sz="1600" u="sng" dirty="0" smtClean="0">
                    <a:latin typeface="Times New Roman" panose="02020603050405020304" pitchFamily="18" charset="0"/>
                    <a:cs typeface="Times New Roman" panose="02020603050405020304" pitchFamily="18" charset="0"/>
                  </a:rPr>
                  <a:t>complete association rule mining</a:t>
                </a:r>
                <a:r>
                  <a:rPr lang="en-US" sz="16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600" u="sng" dirty="0" smtClean="0">
                    <a:latin typeface="Times New Roman" panose="02020603050405020304" pitchFamily="18" charset="0"/>
                    <a:cs typeface="Times New Roman" panose="02020603050405020304" pitchFamily="18" charset="0"/>
                  </a:rPr>
                  <a:t>Level of abstraction criterion</a:t>
                </a:r>
                <a:r>
                  <a:rPr lang="en-US" sz="1600" dirty="0" smtClean="0">
                    <a:latin typeface="Times New Roman" panose="02020603050405020304" pitchFamily="18" charset="0"/>
                    <a:cs typeface="Times New Roman" panose="02020603050405020304" pitchFamily="18" charset="0"/>
                  </a:rPr>
                  <a:t>: Sometimes,  we need to mine association rules at different level of abstractions. For example, in the following rules</a:t>
                </a:r>
              </a:p>
              <a:p>
                <a:pPr marL="342900" indent="-342900" algn="ct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𝐶𝑜𝑚𝑝𝑢𝑡𝑒𝑟</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𝑊𝑖𝑛𝑑𝑜𝑤𝑠</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𝐻𝑃</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𝑃𝑟𝑖𝑛𝑡𝑒𝑟</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𝐴</m:t>
                    </m:r>
                    <m:r>
                      <a:rPr lang="en-US" sz="1600" i="1" dirty="0" smtClean="0">
                        <a:latin typeface="Cambria Math" panose="02040503050406030204" pitchFamily="18" charset="0"/>
                        <a:cs typeface="Times New Roman" panose="02020603050405020304" pitchFamily="18" charset="0"/>
                      </a:rPr>
                      <m:t>)</m:t>
                    </m:r>
                  </m:oMath>
                </a14:m>
                <a:endParaRPr lang="en-US" sz="1600" dirty="0" smtClean="0">
                  <a:latin typeface="Times New Roman" panose="02020603050405020304" pitchFamily="18" charset="0"/>
                  <a:cs typeface="Times New Roman" panose="02020603050405020304" pitchFamily="18" charset="0"/>
                </a:endParaRPr>
              </a:p>
              <a:p>
                <a:pPr marL="342900" indent="-342900" algn="ct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𝐿𝑎𝑝𝑡𝑜𝑝</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𝐿𝑖𝑛𝑢𝑥</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𝐻𝑃</m:t>
                    </m:r>
                    <m:r>
                      <a:rPr lang="en-US" sz="160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𝑃𝑟𝑖𝑛𝑡𝑒𝑟</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𝐵</m:t>
                    </m:r>
                    <m:r>
                      <a:rPr lang="en-US" sz="1600" i="1" dirty="0" smtClean="0">
                        <a:latin typeface="Cambria Math" panose="02040503050406030204" pitchFamily="18" charset="0"/>
                        <a:cs typeface="Times New Roman" panose="02020603050405020304" pitchFamily="18" charset="0"/>
                      </a:rPr>
                      <m:t>)</m:t>
                    </m:r>
                  </m:oMath>
                </a14:m>
                <a:endParaRPr lang="en-US" sz="1600" dirty="0" smtClean="0">
                  <a:latin typeface="Times New Roman" panose="02020603050405020304" pitchFamily="18" charset="0"/>
                  <a:cs typeface="Times New Roman" panose="02020603050405020304" pitchFamily="18" charset="0"/>
                </a:endParaRPr>
              </a:p>
              <a:p>
                <a:pPr marL="342900" indent="17463" algn="just"/>
                <a:r>
                  <a:rPr lang="en-US" sz="1600" dirty="0" smtClean="0">
                    <a:latin typeface="Times New Roman" panose="02020603050405020304" pitchFamily="18" charset="0"/>
                    <a:cs typeface="Times New Roman" panose="02020603050405020304" pitchFamily="18" charset="0"/>
                  </a:rPr>
                  <a:t>Here, assuming “computer” is a higher-level of abstraction of “laptop”, the rule (A) is mined differently than the rule (B). Such a rule mining is called </a:t>
                </a:r>
                <a:r>
                  <a:rPr lang="en-US" sz="1600" u="sng" dirty="0" smtClean="0">
                    <a:latin typeface="Times New Roman" panose="02020603050405020304" pitchFamily="18" charset="0"/>
                    <a:cs typeface="Times New Roman" panose="02020603050405020304" pitchFamily="18" charset="0"/>
                  </a:rPr>
                  <a:t>multilevel association rule mining</a:t>
                </a:r>
                <a:r>
                  <a:rPr lang="en-US" sz="16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72639" y="359095"/>
                <a:ext cx="9186729" cy="6617196"/>
              </a:xfrm>
              <a:prstGeom prst="rect">
                <a:avLst/>
              </a:prstGeom>
              <a:blipFill>
                <a:blip r:embed="rId2"/>
                <a:stretch>
                  <a:fillRect l="-398" r="-332"/>
                </a:stretch>
              </a:blipFill>
            </p:spPr>
            <p:txBody>
              <a:bodyPr/>
              <a:lstStyle/>
              <a:p>
                <a:r>
                  <a:rPr lang="en-PH">
                    <a:noFill/>
                  </a:rPr>
                  <a:t> </a:t>
                </a:r>
              </a:p>
            </p:txBody>
          </p:sp>
        </mc:Fallback>
      </mc:AlternateContent>
    </p:spTree>
    <p:extLst>
      <p:ext uri="{BB962C8B-B14F-4D97-AF65-F5344CB8AC3E}">
        <p14:creationId xmlns:p14="http://schemas.microsoft.com/office/powerpoint/2010/main" val="3522795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16" y="157327"/>
            <a:ext cx="9240311" cy="515037"/>
          </a:xfrm>
        </p:spPr>
        <p:txBody>
          <a:bodyPr>
            <a:normAutofit fontScale="90000"/>
          </a:bodyPr>
          <a:lstStyle/>
          <a:p>
            <a:r>
              <a:rPr lang="en-US" sz="4000" dirty="0">
                <a:solidFill>
                  <a:srgbClr val="A50021"/>
                </a:solidFill>
                <a:latin typeface="Times New Roman" pitchFamily="18" charset="0"/>
                <a:cs typeface="Times New Roman" pitchFamily="18" charset="0"/>
              </a:rPr>
              <a:t>Association Rule </a:t>
            </a:r>
            <a:r>
              <a:rPr lang="en-US" sz="4000" dirty="0" smtClean="0">
                <a:solidFill>
                  <a:srgbClr val="A50021"/>
                </a:solidFill>
                <a:latin typeface="Times New Roman" pitchFamily="18" charset="0"/>
                <a:cs typeface="Times New Roman" pitchFamily="18" charset="0"/>
              </a:rPr>
              <a:t>Mining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8" name="Rectangle 7"/>
              <p:cNvSpPr/>
              <p:nvPr/>
            </p:nvSpPr>
            <p:spPr>
              <a:xfrm>
                <a:off x="72639" y="702469"/>
                <a:ext cx="9186729" cy="6155531"/>
              </a:xfrm>
              <a:prstGeom prst="rect">
                <a:avLst/>
              </a:prstGeom>
            </p:spPr>
            <p:txBody>
              <a:bodyPr wrap="square">
                <a:spAutoFit/>
              </a:bodyPr>
              <a:lstStyle/>
              <a:p>
                <a:pPr marL="342900" indent="-342900" algn="just">
                  <a:buFont typeface="+mj-lt"/>
                  <a:buAutoNum type="arabicPeriod" startAt="3"/>
                </a:pPr>
                <a:r>
                  <a:rPr lang="en-US" u="sng" dirty="0" smtClean="0">
                    <a:latin typeface="Times New Roman" panose="02020603050405020304" pitchFamily="18" charset="0"/>
                    <a:cs typeface="Times New Roman" panose="02020603050405020304" pitchFamily="18" charset="0"/>
                  </a:rPr>
                  <a:t>Dimensionality criterion</a:t>
                </a:r>
                <a:r>
                  <a:rPr lang="en-US" dirty="0" smtClean="0">
                    <a:latin typeface="Times New Roman" panose="02020603050405020304" pitchFamily="18" charset="0"/>
                    <a:cs typeface="Times New Roman" panose="02020603050405020304" pitchFamily="18" charset="0"/>
                  </a:rPr>
                  <a:t>: If an association rule is limited to only one dimensional attribute, then the rule is called </a:t>
                </a:r>
                <a:r>
                  <a:rPr lang="en-US" u="sng" dirty="0" smtClean="0">
                    <a:latin typeface="Times New Roman" panose="02020603050405020304" pitchFamily="18" charset="0"/>
                    <a:cs typeface="Times New Roman" panose="02020603050405020304" pitchFamily="18" charset="0"/>
                  </a:rPr>
                  <a:t>single-dimensional association rule</a:t>
                </a:r>
                <a:r>
                  <a:rPr lang="en-US" dirty="0" smtClean="0">
                    <a:latin typeface="Times New Roman" panose="02020603050405020304" pitchFamily="18" charset="0"/>
                    <a:cs typeface="Times New Roman" panose="02020603050405020304" pitchFamily="18" charset="0"/>
                  </a:rPr>
                  <a:t>. On the other hand, if a rule references two-or more dimensions, then it is a </a:t>
                </a:r>
                <a:r>
                  <a:rPr lang="en-US" u="sng" dirty="0" smtClean="0">
                    <a:latin typeface="Times New Roman" panose="02020603050405020304" pitchFamily="18" charset="0"/>
                    <a:cs typeface="Times New Roman" panose="02020603050405020304" pitchFamily="18" charset="0"/>
                  </a:rPr>
                  <a:t>multi-dimensional association rule</a:t>
                </a:r>
                <a:r>
                  <a:rPr lang="en-US" dirty="0" smtClean="0">
                    <a:latin typeface="Times New Roman" panose="02020603050405020304" pitchFamily="18" charset="0"/>
                    <a:cs typeface="Times New Roman" panose="02020603050405020304" pitchFamily="18" charset="0"/>
                  </a:rPr>
                  <a:t>. Suppose, Buy, Age, Income denotes three attributes. Then rule (C) in the following is a single-dimensional association rule whereas rule (D) is the multidimensional association rule. </a:t>
                </a:r>
              </a:p>
              <a:p>
                <a:pPr marL="342900" indent="17463" algn="just"/>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anose="02020603050405020304" pitchFamily="18" charset="0"/>
                        </a:rPr>
                        <m:t>𝐵𝑢𝑦</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𝐶𝑜𝑚𝑝𝑢𝑡𝑒𝑟</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𝑊𝑖𝑛𝑑𝑜𝑤𝑠</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𝐵𝑢𝑦</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𝐻𝑃</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𝑃𝑟𝑖𝑛𝑡𝑒𝑟</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𝐶</m:t>
                      </m:r>
                      <m:r>
                        <a:rPr lang="en-US" i="1" dirty="0" smtClean="0">
                          <a:latin typeface="Cambria Math" panose="02040503050406030204" pitchFamily="18" charset="0"/>
                          <a:cs typeface="Times New Roman" panose="02020603050405020304" pitchFamily="18" charset="0"/>
                        </a:rPr>
                        <m:t>)</m:t>
                      </m:r>
                    </m:oMath>
                  </m:oMathPara>
                </a14:m>
                <a:endParaRPr lang="en-US" dirty="0" smtClean="0">
                  <a:latin typeface="Times New Roman" panose="02020603050405020304" pitchFamily="18" charset="0"/>
                  <a:cs typeface="Times New Roman" panose="02020603050405020304" pitchFamily="18" charset="0"/>
                </a:endParaRPr>
              </a:p>
              <a:p>
                <a:pPr marL="342900" indent="17463" algn="just"/>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anose="02020603050405020304" pitchFamily="18" charset="0"/>
                        </a:rPr>
                        <m:t>𝐴𝑔𝑒</m:t>
                      </m:r>
                      <m:r>
                        <a:rPr lang="en-US" i="1" dirty="0" smtClean="0">
                          <a:latin typeface="Cambria Math" panose="02040503050406030204" pitchFamily="18" charset="0"/>
                          <a:cs typeface="Times New Roman" panose="02020603050405020304" pitchFamily="18" charset="0"/>
                        </a:rPr>
                        <m:t>{25…40} ˄ </m:t>
                      </m:r>
                      <m:r>
                        <a:rPr lang="en-US" i="1" dirty="0" smtClean="0">
                          <a:latin typeface="Cambria Math" panose="02040503050406030204" pitchFamily="18" charset="0"/>
                          <a:cs typeface="Times New Roman" panose="02020603050405020304" pitchFamily="18" charset="0"/>
                        </a:rPr>
                        <m:t>𝐼𝑛𝑐𝑜𝑚𝑒</m:t>
                      </m:r>
                      <m:r>
                        <a:rPr lang="en-US" i="1" dirty="0" smtClean="0">
                          <a:latin typeface="Cambria Math" panose="02040503050406030204" pitchFamily="18" charset="0"/>
                          <a:cs typeface="Times New Roman" panose="02020603050405020304" pitchFamily="18" charset="0"/>
                        </a:rPr>
                        <m:t>{30</m:t>
                      </m:r>
                      <m:r>
                        <a:rPr lang="en-US" i="1" dirty="0" smtClean="0">
                          <a:latin typeface="Cambria Math" panose="02040503050406030204" pitchFamily="18" charset="0"/>
                          <a:cs typeface="Times New Roman" panose="02020603050405020304" pitchFamily="18" charset="0"/>
                        </a:rPr>
                        <m:t>𝐾</m:t>
                      </m:r>
                      <m:r>
                        <a:rPr lang="en-US" i="1" dirty="0" smtClean="0">
                          <a:latin typeface="Cambria Math" panose="02040503050406030204" pitchFamily="18" charset="0"/>
                          <a:cs typeface="Times New Roman" panose="02020603050405020304" pitchFamily="18" charset="0"/>
                        </a:rPr>
                        <m:t>…50</m:t>
                      </m:r>
                      <m:r>
                        <a:rPr lang="en-US" i="1" dirty="0" smtClean="0">
                          <a:latin typeface="Cambria Math" panose="02040503050406030204" pitchFamily="18" charset="0"/>
                          <a:cs typeface="Times New Roman" panose="02020603050405020304" pitchFamily="18" charset="0"/>
                        </a:rPr>
                        <m:t>𝐾</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𝐵𝑢𝑦</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𝐿𝑎𝑝𝑡𝑜𝑝</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𝐿𝑖𝑛𝑢𝑥</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𝐷</m:t>
                      </m:r>
                      <m:r>
                        <a:rPr lang="en-US" i="1" dirty="0" smtClean="0">
                          <a:latin typeface="Cambria Math" panose="02040503050406030204" pitchFamily="18" charset="0"/>
                          <a:cs typeface="Times New Roman" panose="02020603050405020304" pitchFamily="18" charset="0"/>
                        </a:rPr>
                        <m:t>)</m:t>
                      </m:r>
                    </m:oMath>
                  </m:oMathPara>
                </a14:m>
                <a:endParaRPr lang="en-US" u="sng" dirty="0" smtClean="0">
                  <a:latin typeface="Times New Roman" panose="02020603050405020304" pitchFamily="18" charset="0"/>
                  <a:cs typeface="Times New Roman" panose="02020603050405020304" pitchFamily="18" charset="0"/>
                </a:endParaRP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Data category criterion</a:t>
                </a:r>
                <a:r>
                  <a:rPr lang="en-US" dirty="0" smtClean="0">
                    <a:latin typeface="Times New Roman" panose="02020603050405020304" pitchFamily="18" charset="0"/>
                    <a:cs typeface="Times New Roman" panose="02020603050405020304" pitchFamily="18" charset="0"/>
                  </a:rPr>
                  <a:t>: Often a rule describes associations regarding presence of items. Such an association rule is called </a:t>
                </a:r>
                <a:r>
                  <a:rPr lang="en-US" u="sng" dirty="0" smtClean="0">
                    <a:latin typeface="Times New Roman" panose="02020603050405020304" pitchFamily="18" charset="0"/>
                    <a:cs typeface="Times New Roman" panose="02020603050405020304" pitchFamily="18" charset="0"/>
                  </a:rPr>
                  <a:t>Boolean association rule</a:t>
                </a:r>
                <a:r>
                  <a:rPr lang="en-US" dirty="0" smtClean="0">
                    <a:latin typeface="Times New Roman" panose="02020603050405020304" pitchFamily="18" charset="0"/>
                    <a:cs typeface="Times New Roman" panose="02020603050405020304" pitchFamily="18" charset="0"/>
                  </a:rPr>
                  <a:t>. For example, rule (A), (B) and (C) all are Boolean association rules. In contrast, the rule (D) describes an association between numerical attributes and hence is called </a:t>
                </a:r>
                <a:r>
                  <a:rPr lang="en-US" u="sng" dirty="0" smtClean="0">
                    <a:latin typeface="Times New Roman" panose="02020603050405020304" pitchFamily="18" charset="0"/>
                    <a:cs typeface="Times New Roman" panose="02020603050405020304" pitchFamily="18" charset="0"/>
                  </a:rPr>
                  <a:t>quantitative association rule</a:t>
                </a:r>
                <a:r>
                  <a:rPr lang="en-US" dirty="0" smtClean="0">
                    <a:latin typeface="Times New Roman" panose="02020603050405020304" pitchFamily="18" charset="0"/>
                    <a:cs typeface="Times New Roman" panose="02020603050405020304" pitchFamily="18" charset="0"/>
                  </a:rPr>
                  <a:t>.</a:t>
                </a: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Type of pattern criterion</a:t>
                </a:r>
                <a:r>
                  <a:rPr lang="en-US" dirty="0" smtClean="0">
                    <a:latin typeface="Times New Roman" panose="02020603050405020304" pitchFamily="18" charset="0"/>
                    <a:cs typeface="Times New Roman" panose="02020603050405020304" pitchFamily="18" charset="0"/>
                  </a:rPr>
                  <a:t>: Usually, we mine </a:t>
                </a:r>
                <a:r>
                  <a:rPr lang="en-US" u="sng" dirty="0" smtClean="0">
                    <a:latin typeface="Times New Roman" panose="02020603050405020304" pitchFamily="18" charset="0"/>
                    <a:cs typeface="Times New Roman" panose="02020603050405020304" pitchFamily="18" charset="0"/>
                  </a:rPr>
                  <a:t>set of items</a:t>
                </a:r>
                <a:r>
                  <a:rPr lang="en-US" dirty="0" smtClean="0">
                    <a:latin typeface="Times New Roman" panose="02020603050405020304" pitchFamily="18" charset="0"/>
                    <a:cs typeface="Times New Roman" panose="02020603050405020304" pitchFamily="18" charset="0"/>
                  </a:rPr>
                  <a:t> and associations between them. This is called </a:t>
                </a:r>
                <a:r>
                  <a:rPr lang="en-US" u="sng" dirty="0" smtClean="0">
                    <a:latin typeface="Times New Roman" panose="02020603050405020304" pitchFamily="18" charset="0"/>
                    <a:cs typeface="Times New Roman" panose="02020603050405020304" pitchFamily="18" charset="0"/>
                  </a:rPr>
                  <a:t>frequent </a:t>
                </a:r>
                <a:r>
                  <a:rPr lang="en-US" u="sng" dirty="0" err="1" smtClean="0">
                    <a:latin typeface="Times New Roman" panose="02020603050405020304" pitchFamily="18" charset="0"/>
                    <a:cs typeface="Times New Roman" panose="02020603050405020304" pitchFamily="18" charset="0"/>
                  </a:rPr>
                  <a:t>itemsets</a:t>
                </a:r>
                <a:r>
                  <a:rPr lang="en-US" u="sng" dirty="0" smtClean="0">
                    <a:latin typeface="Times New Roman" panose="02020603050405020304" pitchFamily="18" charset="0"/>
                    <a:cs typeface="Times New Roman" panose="02020603050405020304" pitchFamily="18" charset="0"/>
                  </a:rPr>
                  <a:t> mining</a:t>
                </a:r>
                <a:r>
                  <a:rPr lang="en-US" dirty="0" smtClean="0">
                    <a:latin typeface="Times New Roman" panose="02020603050405020304" pitchFamily="18" charset="0"/>
                    <a:cs typeface="Times New Roman" panose="02020603050405020304" pitchFamily="18" charset="0"/>
                  </a:rPr>
                  <a:t>. In some other situations, we are to find a pattern such as subsequences from a sequence of data. Such a mining is called </a:t>
                </a:r>
                <a:r>
                  <a:rPr lang="en-US" u="sng" dirty="0" smtClean="0">
                    <a:latin typeface="Times New Roman" panose="02020603050405020304" pitchFamily="18" charset="0"/>
                    <a:cs typeface="Times New Roman" panose="02020603050405020304" pitchFamily="18" charset="0"/>
                  </a:rPr>
                  <a:t>sequence pattern mining</a:t>
                </a:r>
                <a:r>
                  <a:rPr lang="en-US" dirty="0" smtClean="0">
                    <a:latin typeface="Times New Roman" panose="02020603050405020304" pitchFamily="18" charset="0"/>
                    <a:cs typeface="Times New Roman" panose="02020603050405020304" pitchFamily="18" charset="0"/>
                  </a:rPr>
                  <a:t>.</a:t>
                </a: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Type of rule criterion</a:t>
                </a:r>
                <a:r>
                  <a:rPr lang="en-US" dirty="0" smtClean="0">
                    <a:latin typeface="Times New Roman" panose="02020603050405020304" pitchFamily="18" charset="0"/>
                    <a:cs typeface="Times New Roman" panose="02020603050405020304" pitchFamily="18" charset="0"/>
                  </a:rPr>
                  <a:t>: In general, the rule we are to discover among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are the </a:t>
                </a:r>
                <a:r>
                  <a:rPr lang="en-US" u="sng" dirty="0" smtClean="0">
                    <a:latin typeface="Times New Roman" panose="02020603050405020304" pitchFamily="18" charset="0"/>
                    <a:cs typeface="Times New Roman" panose="02020603050405020304" pitchFamily="18" charset="0"/>
                  </a:rPr>
                  <a:t>association rule</a:t>
                </a:r>
                <a:r>
                  <a:rPr lang="en-US" dirty="0" smtClean="0">
                    <a:latin typeface="Times New Roman" panose="02020603050405020304" pitchFamily="18" charset="0"/>
                    <a:cs typeface="Times New Roman" panose="02020603050405020304" pitchFamily="18" charset="0"/>
                  </a:rPr>
                  <a:t>. Other than the association rule, some other rules such as “correlation rule”, “fuzzy rule”, “relational rule”, etc. can be applied.</a:t>
                </a:r>
              </a:p>
              <a:p>
                <a:pPr marL="360363" indent="-342900" algn="just"/>
                <a:r>
                  <a:rPr lang="en-US" dirty="0" smtClean="0">
                    <a:latin typeface="Times New Roman" panose="02020603050405020304" pitchFamily="18" charset="0"/>
                    <a:cs typeface="Times New Roman" panose="02020603050405020304" pitchFamily="18" charset="0"/>
                  </a:rPr>
                  <a:t>	Different criteria are to meet different needs of applications. But basic problem of all types remains same. Without any loss of generality, we assume single-level, single-dimensional, Boolean, association rule mining in our discussions. </a:t>
                </a:r>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72639" y="702469"/>
                <a:ext cx="9186729" cy="6155531"/>
              </a:xfrm>
              <a:prstGeom prst="rect">
                <a:avLst/>
              </a:prstGeom>
              <a:blipFill>
                <a:blip r:embed="rId2"/>
                <a:stretch>
                  <a:fillRect l="-464" t="-495" r="-531"/>
                </a:stretch>
              </a:blipFill>
            </p:spPr>
            <p:txBody>
              <a:bodyPr/>
              <a:lstStyle/>
              <a:p>
                <a:r>
                  <a:rPr lang="en-PH">
                    <a:noFill/>
                  </a:rPr>
                  <a:t> </a:t>
                </a:r>
              </a:p>
            </p:txBody>
          </p:sp>
        </mc:Fallback>
      </mc:AlternateContent>
    </p:spTree>
    <p:extLst>
      <p:ext uri="{BB962C8B-B14F-4D97-AF65-F5344CB8AC3E}">
        <p14:creationId xmlns:p14="http://schemas.microsoft.com/office/powerpoint/2010/main" val="3522795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83" y="157327"/>
            <a:ext cx="9171944" cy="515037"/>
          </a:xfrm>
        </p:spPr>
        <p:txBody>
          <a:bodyPr>
            <a:normAutofit fontScale="90000"/>
          </a:bodyPr>
          <a:lstStyle/>
          <a:p>
            <a:r>
              <a:rPr lang="en-US" sz="4000" dirty="0">
                <a:solidFill>
                  <a:srgbClr val="A50021"/>
                </a:solidFill>
                <a:latin typeface="Times New Roman" pitchFamily="18" charset="0"/>
                <a:cs typeface="Times New Roman" pitchFamily="18" charset="0"/>
              </a:rPr>
              <a:t>Association Rule Mining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8" name="Rectangle 7"/>
          <p:cNvSpPr/>
          <p:nvPr/>
        </p:nvSpPr>
        <p:spPr>
          <a:xfrm>
            <a:off x="-94004" y="565950"/>
            <a:ext cx="9186729" cy="6155531"/>
          </a:xfrm>
          <a:prstGeom prst="rect">
            <a:avLst/>
          </a:prstGeom>
        </p:spPr>
        <p:txBody>
          <a:bodyPr wrap="square">
            <a:spAutoFit/>
          </a:bodyPr>
          <a:lstStyle/>
          <a:p>
            <a:pPr marL="342900" indent="-342900" algn="just">
              <a:buFont typeface="+mj-lt"/>
              <a:buAutoNum type="arabicPeriod" startAt="3"/>
            </a:pPr>
            <a:r>
              <a:rPr lang="en-US" u="sng" dirty="0" smtClean="0">
                <a:latin typeface="Times New Roman" panose="02020603050405020304" pitchFamily="18" charset="0"/>
                <a:cs typeface="Times New Roman" panose="02020603050405020304" pitchFamily="18" charset="0"/>
              </a:rPr>
              <a:t>Dimensionality criterion</a:t>
            </a:r>
            <a:r>
              <a:rPr lang="en-US" dirty="0" smtClean="0">
                <a:latin typeface="Times New Roman" panose="02020603050405020304" pitchFamily="18" charset="0"/>
                <a:cs typeface="Times New Roman" panose="02020603050405020304" pitchFamily="18" charset="0"/>
              </a:rPr>
              <a:t>: If an association rule is limited to only one dimensional attribute, then the rule is called </a:t>
            </a:r>
            <a:r>
              <a:rPr lang="en-US" u="sng" dirty="0" smtClean="0">
                <a:latin typeface="Times New Roman" panose="02020603050405020304" pitchFamily="18" charset="0"/>
                <a:cs typeface="Times New Roman" panose="02020603050405020304" pitchFamily="18" charset="0"/>
              </a:rPr>
              <a:t>single-dimensional association rule</a:t>
            </a:r>
            <a:r>
              <a:rPr lang="en-US" dirty="0" smtClean="0">
                <a:latin typeface="Times New Roman" panose="02020603050405020304" pitchFamily="18" charset="0"/>
                <a:cs typeface="Times New Roman" panose="02020603050405020304" pitchFamily="18" charset="0"/>
              </a:rPr>
              <a:t>. On the other hand, if a rule references two-or more dimensions, then it is a </a:t>
            </a:r>
            <a:r>
              <a:rPr lang="en-US" u="sng" dirty="0" smtClean="0">
                <a:latin typeface="Times New Roman" panose="02020603050405020304" pitchFamily="18" charset="0"/>
                <a:cs typeface="Times New Roman" panose="02020603050405020304" pitchFamily="18" charset="0"/>
              </a:rPr>
              <a:t>multi-dimensional association rule</a:t>
            </a:r>
            <a:r>
              <a:rPr lang="en-US" dirty="0" smtClean="0">
                <a:latin typeface="Times New Roman" panose="02020603050405020304" pitchFamily="18" charset="0"/>
                <a:cs typeface="Times New Roman" panose="02020603050405020304" pitchFamily="18" charset="0"/>
              </a:rPr>
              <a:t>. Suppose, Buy, Age, Income denotes three attributes. Then rule (C) in the following is a single-dimensional association rule whereas rule (D) is the multidimensional association rule. </a:t>
            </a:r>
          </a:p>
          <a:p>
            <a:pPr marL="342900" indent="17463" algn="just"/>
            <a:r>
              <a:rPr lang="en-US" dirty="0" smtClean="0">
                <a:latin typeface="Times New Roman" panose="02020603050405020304" pitchFamily="18" charset="0"/>
                <a:cs typeface="Times New Roman" panose="02020603050405020304" pitchFamily="18" charset="0"/>
              </a:rPr>
              <a:t>Buy{Computer, Windows}→Buy{HP Printer}..(C)</a:t>
            </a:r>
          </a:p>
          <a:p>
            <a:pPr marL="342900" indent="17463" algn="just"/>
            <a:r>
              <a:rPr lang="en-US" dirty="0" smtClean="0">
                <a:latin typeface="Times New Roman" panose="02020603050405020304" pitchFamily="18" charset="0"/>
                <a:cs typeface="Times New Roman" panose="02020603050405020304" pitchFamily="18" charset="0"/>
              </a:rPr>
              <a:t>Age{25…40} ˄ Income{30K…50K} →Buy{Laptop, Linux}..(D)</a:t>
            </a:r>
            <a:endParaRPr lang="en-US" u="sng" dirty="0" smtClean="0">
              <a:latin typeface="Times New Roman" panose="02020603050405020304" pitchFamily="18" charset="0"/>
              <a:cs typeface="Times New Roman" panose="02020603050405020304" pitchFamily="18" charset="0"/>
            </a:endParaRP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Data category criterion</a:t>
            </a:r>
            <a:r>
              <a:rPr lang="en-US" dirty="0" smtClean="0">
                <a:latin typeface="Times New Roman" panose="02020603050405020304" pitchFamily="18" charset="0"/>
                <a:cs typeface="Times New Roman" panose="02020603050405020304" pitchFamily="18" charset="0"/>
              </a:rPr>
              <a:t>: Often a rule describes associations regarding presence of items. Such an association rule is called </a:t>
            </a:r>
            <a:r>
              <a:rPr lang="en-US" u="sng" dirty="0" smtClean="0">
                <a:latin typeface="Times New Roman" panose="02020603050405020304" pitchFamily="18" charset="0"/>
                <a:cs typeface="Times New Roman" panose="02020603050405020304" pitchFamily="18" charset="0"/>
              </a:rPr>
              <a:t>Boolean association rule</a:t>
            </a:r>
            <a:r>
              <a:rPr lang="en-US" dirty="0" smtClean="0">
                <a:latin typeface="Times New Roman" panose="02020603050405020304" pitchFamily="18" charset="0"/>
                <a:cs typeface="Times New Roman" panose="02020603050405020304" pitchFamily="18" charset="0"/>
              </a:rPr>
              <a:t>. For example, rule (A), (B) and (C) all are Boolean association rules. In contrast, the rule (D) describes an association between numerical attributes and hence is called </a:t>
            </a:r>
            <a:r>
              <a:rPr lang="en-US" u="sng" dirty="0" smtClean="0">
                <a:latin typeface="Times New Roman" panose="02020603050405020304" pitchFamily="18" charset="0"/>
                <a:cs typeface="Times New Roman" panose="02020603050405020304" pitchFamily="18" charset="0"/>
              </a:rPr>
              <a:t>quantitative association rule</a:t>
            </a:r>
            <a:r>
              <a:rPr lang="en-US" dirty="0" smtClean="0">
                <a:latin typeface="Times New Roman" panose="02020603050405020304" pitchFamily="18" charset="0"/>
                <a:cs typeface="Times New Roman" panose="02020603050405020304" pitchFamily="18" charset="0"/>
              </a:rPr>
              <a:t>.</a:t>
            </a: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Type of pattern criterion</a:t>
            </a:r>
            <a:r>
              <a:rPr lang="en-US" dirty="0" smtClean="0">
                <a:latin typeface="Times New Roman" panose="02020603050405020304" pitchFamily="18" charset="0"/>
                <a:cs typeface="Times New Roman" panose="02020603050405020304" pitchFamily="18" charset="0"/>
              </a:rPr>
              <a:t>: Usually, we mine </a:t>
            </a:r>
            <a:r>
              <a:rPr lang="en-US" u="sng" dirty="0" smtClean="0">
                <a:latin typeface="Times New Roman" panose="02020603050405020304" pitchFamily="18" charset="0"/>
                <a:cs typeface="Times New Roman" panose="02020603050405020304" pitchFamily="18" charset="0"/>
              </a:rPr>
              <a:t>set of items</a:t>
            </a:r>
            <a:r>
              <a:rPr lang="en-US" dirty="0" smtClean="0">
                <a:latin typeface="Times New Roman" panose="02020603050405020304" pitchFamily="18" charset="0"/>
                <a:cs typeface="Times New Roman" panose="02020603050405020304" pitchFamily="18" charset="0"/>
              </a:rPr>
              <a:t> and associations between them. This is called </a:t>
            </a:r>
            <a:r>
              <a:rPr lang="en-US" u="sng" dirty="0" smtClean="0">
                <a:latin typeface="Times New Roman" panose="02020603050405020304" pitchFamily="18" charset="0"/>
                <a:cs typeface="Times New Roman" panose="02020603050405020304" pitchFamily="18" charset="0"/>
              </a:rPr>
              <a:t>frequent </a:t>
            </a:r>
            <a:r>
              <a:rPr lang="en-US" u="sng" dirty="0" err="1" smtClean="0">
                <a:latin typeface="Times New Roman" panose="02020603050405020304" pitchFamily="18" charset="0"/>
                <a:cs typeface="Times New Roman" panose="02020603050405020304" pitchFamily="18" charset="0"/>
              </a:rPr>
              <a:t>itemsets</a:t>
            </a:r>
            <a:r>
              <a:rPr lang="en-US" u="sng" dirty="0" smtClean="0">
                <a:latin typeface="Times New Roman" panose="02020603050405020304" pitchFamily="18" charset="0"/>
                <a:cs typeface="Times New Roman" panose="02020603050405020304" pitchFamily="18" charset="0"/>
              </a:rPr>
              <a:t> mining</a:t>
            </a:r>
            <a:r>
              <a:rPr lang="en-US" dirty="0" smtClean="0">
                <a:latin typeface="Times New Roman" panose="02020603050405020304" pitchFamily="18" charset="0"/>
                <a:cs typeface="Times New Roman" panose="02020603050405020304" pitchFamily="18" charset="0"/>
              </a:rPr>
              <a:t>. In some other situations, we are to find a pattern such as subsequences from a sequence of data. Such a mining is called </a:t>
            </a:r>
            <a:r>
              <a:rPr lang="en-US" u="sng" dirty="0" smtClean="0">
                <a:latin typeface="Times New Roman" panose="02020603050405020304" pitchFamily="18" charset="0"/>
                <a:cs typeface="Times New Roman" panose="02020603050405020304" pitchFamily="18" charset="0"/>
              </a:rPr>
              <a:t>sequence pattern mining</a:t>
            </a:r>
            <a:r>
              <a:rPr lang="en-US" dirty="0" smtClean="0">
                <a:latin typeface="Times New Roman" panose="02020603050405020304" pitchFamily="18" charset="0"/>
                <a:cs typeface="Times New Roman" panose="02020603050405020304" pitchFamily="18" charset="0"/>
              </a:rPr>
              <a:t>.</a:t>
            </a:r>
          </a:p>
          <a:p>
            <a:pPr marL="360363" indent="-342900" algn="just">
              <a:buFont typeface="+mj-lt"/>
              <a:buAutoNum type="arabicPeriod" startAt="4"/>
            </a:pPr>
            <a:r>
              <a:rPr lang="en-US" u="sng" dirty="0" smtClean="0">
                <a:latin typeface="Times New Roman" panose="02020603050405020304" pitchFamily="18" charset="0"/>
                <a:cs typeface="Times New Roman" panose="02020603050405020304" pitchFamily="18" charset="0"/>
              </a:rPr>
              <a:t>Type of rule criterion</a:t>
            </a:r>
            <a:r>
              <a:rPr lang="en-US" dirty="0" smtClean="0">
                <a:latin typeface="Times New Roman" panose="02020603050405020304" pitchFamily="18" charset="0"/>
                <a:cs typeface="Times New Roman" panose="02020603050405020304" pitchFamily="18" charset="0"/>
              </a:rPr>
              <a:t>: In general, the rule we are to discover among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are the </a:t>
            </a:r>
            <a:r>
              <a:rPr lang="en-US" u="sng" dirty="0" smtClean="0">
                <a:latin typeface="Times New Roman" panose="02020603050405020304" pitchFamily="18" charset="0"/>
                <a:cs typeface="Times New Roman" panose="02020603050405020304" pitchFamily="18" charset="0"/>
              </a:rPr>
              <a:t>association rule</a:t>
            </a:r>
            <a:r>
              <a:rPr lang="en-US" dirty="0" smtClean="0">
                <a:latin typeface="Times New Roman" panose="02020603050405020304" pitchFamily="18" charset="0"/>
                <a:cs typeface="Times New Roman" panose="02020603050405020304" pitchFamily="18" charset="0"/>
              </a:rPr>
              <a:t>. Other than the association rule, some other rules such as “correlation rule”, “fuzzy rule”, “relational rule”, etc. can be applied.</a:t>
            </a:r>
          </a:p>
          <a:p>
            <a:pPr marL="360363" indent="-342900" algn="just"/>
            <a:r>
              <a:rPr lang="en-US" dirty="0" smtClean="0">
                <a:latin typeface="Times New Roman" panose="02020603050405020304" pitchFamily="18" charset="0"/>
                <a:cs typeface="Times New Roman" panose="02020603050405020304" pitchFamily="18" charset="0"/>
              </a:rPr>
              <a:t>	Different criteria are to meet different needs of applications. But basic problem of all types remains same. Without any loss of generality, we assume single-level, single-dimensional, Boolean, association rule mining in our discussions. </a:t>
            </a:r>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2795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83" y="331331"/>
            <a:ext cx="9171944"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Problem specification and solution strategy</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950720"/>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8" name="Rectangle 7"/>
              <p:cNvSpPr/>
              <p:nvPr/>
            </p:nvSpPr>
            <p:spPr>
              <a:xfrm>
                <a:off x="72639" y="1094195"/>
                <a:ext cx="9186729" cy="3231654"/>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For the type of problem, that is, given a set of transactions D, we are to discover all the rule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𝑟</m:t>
                        </m:r>
                      </m:e>
                      <m:sub>
                        <m:r>
                          <a:rPr lang="en-US" b="0" i="1" smtClean="0">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such that </a:t>
                </a:r>
                <a14:m>
                  <m:oMath xmlns:m="http://schemas.openxmlformats.org/officeDocument/2006/math">
                    <m:r>
                      <a:rPr lang="en-US" b="0" i="1" smtClean="0">
                        <a:latin typeface="Cambria Math" panose="02040503050406030204" pitchFamily="18" charset="0"/>
                        <a:cs typeface="Times New Roman" panose="02020603050405020304" pitchFamily="18" charset="0"/>
                      </a:rPr>
                      <m:t>𝑠</m:t>
                    </m:r>
                    <m:d>
                      <m:dPr>
                        <m:ctrlPr>
                          <a:rPr lang="en-US" b="0"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𝑟</m:t>
                            </m:r>
                          </m:e>
                          <m:sub>
                            <m:r>
                              <a:rPr lang="en-US" i="1">
                                <a:latin typeface="Cambria Math" panose="02040503050406030204" pitchFamily="18" charset="0"/>
                                <a:cs typeface="Times New Roman" panose="02020603050405020304" pitchFamily="18" charset="0"/>
                              </a:rPr>
                              <m:t>𝑖</m:t>
                            </m:r>
                          </m:sub>
                        </m:sSub>
                      </m:e>
                    </m:d>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𝑚𝑖𝑛𝑐𝑜𝑛𝑓</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𝑠</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𝑟</m:t>
                    </m:r>
                    <m:r>
                      <a:rPr lang="en-US" i="1" dirty="0"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i="1" dirty="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𝑟</m:t>
                    </m:r>
                    <m:r>
                      <a:rPr lang="en-US" i="1" dirty="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denote support and confidence of rule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𝑟</m:t>
                    </m:r>
                  </m:oMath>
                </a14:m>
                <a:r>
                  <a:rPr lang="en-US" dirty="0" smtClean="0">
                    <a:latin typeface="Times New Roman" panose="02020603050405020304" pitchFamily="18" charset="0"/>
                    <a:cs typeface="Times New Roman" panose="02020603050405020304" pitchFamily="18" charset="0"/>
                  </a:rPr>
                  <a:t>. Solution to such a problem can be obtained at two different steps:</a:t>
                </a:r>
              </a:p>
              <a:p>
                <a:pPr algn="just"/>
                <a:endParaRPr lang="en-US" sz="8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u="sng" dirty="0" smtClean="0">
                    <a:latin typeface="Times New Roman" panose="02020603050405020304" pitchFamily="18" charset="0"/>
                    <a:cs typeface="Times New Roman" panose="02020603050405020304" pitchFamily="18" charset="0"/>
                  </a:rPr>
                  <a:t>Generating frequent </a:t>
                </a:r>
                <a:r>
                  <a:rPr lang="en-US" u="sng"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that is, given a set of items I, we are to </a:t>
                </a:r>
                <a:r>
                  <a:rPr lang="en-US" u="sng" dirty="0" smtClean="0">
                    <a:latin typeface="Times New Roman" panose="02020603050405020304" pitchFamily="18" charset="0"/>
                    <a:cs typeface="Times New Roman" panose="02020603050405020304" pitchFamily="18" charset="0"/>
                  </a:rPr>
                  <a:t>find all the </a:t>
                </a:r>
                <a:r>
                  <a:rPr lang="en-US" u="sng" dirty="0" err="1" smtClean="0">
                    <a:latin typeface="Times New Roman" panose="02020603050405020304" pitchFamily="18" charset="0"/>
                    <a:cs typeface="Times New Roman" panose="02020603050405020304" pitchFamily="18" charset="0"/>
                  </a:rPr>
                  <a:t>itemsets</a:t>
                </a:r>
                <a:r>
                  <a:rPr lang="en-US" u="sng" dirty="0" smtClean="0">
                    <a:latin typeface="Times New Roman" panose="02020603050405020304" pitchFamily="18" charset="0"/>
                    <a:cs typeface="Times New Roman" panose="02020603050405020304" pitchFamily="18" charset="0"/>
                  </a:rPr>
                  <a:t> that satisfy the </a:t>
                </a:r>
                <a:r>
                  <a:rPr lang="en-US" b="1" u="sng" dirty="0" err="1" smtClean="0">
                    <a:latin typeface="Times New Roman" panose="02020603050405020304" pitchFamily="18" charset="0"/>
                    <a:cs typeface="Times New Roman" panose="02020603050405020304" pitchFamily="18" charset="0"/>
                  </a:rPr>
                  <a:t>minsup</a:t>
                </a:r>
                <a:r>
                  <a:rPr lang="en-US" u="sng" dirty="0" smtClean="0">
                    <a:latin typeface="Times New Roman" panose="02020603050405020304" pitchFamily="18" charset="0"/>
                    <a:cs typeface="Times New Roman" panose="02020603050405020304" pitchFamily="18" charset="0"/>
                  </a:rPr>
                  <a:t> threshold</a:t>
                </a:r>
                <a:r>
                  <a:rPr lang="en-US" dirty="0" smtClean="0">
                    <a:latin typeface="Times New Roman" panose="02020603050405020304" pitchFamily="18" charset="0"/>
                    <a:cs typeface="Times New Roman" panose="02020603050405020304" pitchFamily="18" charset="0"/>
                  </a:rPr>
                  <a:t>. These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are called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u="sng" dirty="0" smtClean="0">
                    <a:latin typeface="Times New Roman" panose="02020603050405020304" pitchFamily="18" charset="0"/>
                    <a:cs typeface="Times New Roman" panose="02020603050405020304" pitchFamily="18" charset="0"/>
                  </a:rPr>
                  <a:t>Generating association rules</a:t>
                </a:r>
                <a:r>
                  <a:rPr lang="en-US" dirty="0" smtClean="0">
                    <a:latin typeface="Times New Roman" panose="02020603050405020304" pitchFamily="18" charset="0"/>
                    <a:cs typeface="Times New Roman" panose="02020603050405020304" pitchFamily="18" charset="0"/>
                  </a:rPr>
                  <a:t>, that is, having a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we are to </a:t>
                </a:r>
                <a:r>
                  <a:rPr lang="en-US" u="sng" dirty="0" smtClean="0">
                    <a:latin typeface="Times New Roman" panose="02020603050405020304" pitchFamily="18" charset="0"/>
                    <a:cs typeface="Times New Roman" panose="02020603050405020304" pitchFamily="18" charset="0"/>
                  </a:rPr>
                  <a:t>extract rules those satisfy the constraint minimal confidence, that is, </a:t>
                </a:r>
                <a:r>
                  <a:rPr lang="en-US" b="1" u="sng" dirty="0" err="1" smtClean="0">
                    <a:latin typeface="Times New Roman" panose="02020603050405020304" pitchFamily="18" charset="0"/>
                    <a:cs typeface="Times New Roman" panose="02020603050405020304" pitchFamily="18" charset="0"/>
                  </a:rPr>
                  <a:t>minconf</a:t>
                </a:r>
                <a:r>
                  <a:rPr lang="en-US" dirty="0" smtClean="0">
                    <a:latin typeface="Times New Roman" panose="02020603050405020304" pitchFamily="18" charset="0"/>
                    <a:cs typeface="Times New Roman" panose="02020603050405020304" pitchFamily="18" charset="0"/>
                  </a:rPr>
                  <a:t>.</a:t>
                </a:r>
              </a:p>
              <a:p>
                <a:pPr algn="just"/>
                <a:endParaRPr lang="en-US" sz="800"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Out of the above mentioned two tasks, the first task is computationally very expensive and the second task is fairly straight forward to implement. Let us first examine the naïve approach to accomplish the task of frequent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generation.</a:t>
                </a:r>
                <a:endParaRPr lang="en-US"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2639" y="1094195"/>
                <a:ext cx="9186729" cy="3231654"/>
              </a:xfrm>
              <a:prstGeom prst="rect">
                <a:avLst/>
              </a:prstGeom>
              <a:blipFill>
                <a:blip r:embed="rId2"/>
                <a:stretch>
                  <a:fillRect l="-597" t="-942" r="-531" b="-1883"/>
                </a:stretch>
              </a:blipFill>
            </p:spPr>
            <p:txBody>
              <a:bodyPr/>
              <a:lstStyle/>
              <a:p>
                <a:r>
                  <a:rPr lang="en-US">
                    <a:noFill/>
                  </a:rPr>
                  <a:t> </a:t>
                </a:r>
              </a:p>
            </p:txBody>
          </p:sp>
        </mc:Fallback>
      </mc:AlternateContent>
    </p:spTree>
    <p:extLst>
      <p:ext uri="{BB962C8B-B14F-4D97-AF65-F5344CB8AC3E}">
        <p14:creationId xmlns:p14="http://schemas.microsoft.com/office/powerpoint/2010/main" val="3703775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44" y="187856"/>
            <a:ext cx="9171944" cy="515037"/>
          </a:xfrm>
        </p:spPr>
        <p:txBody>
          <a:bodyPr>
            <a:normAutofit fontScale="90000"/>
          </a:bodyPr>
          <a:lstStyle/>
          <a:p>
            <a:r>
              <a:rPr lang="en-US" sz="4000" dirty="0" smtClean="0">
                <a:solidFill>
                  <a:srgbClr val="A50021"/>
                </a:solidFill>
                <a:latin typeface="Times New Roman" pitchFamily="18" charset="0"/>
                <a:cs typeface="Times New Roman" pitchFamily="18" charset="0"/>
              </a:rPr>
              <a:t>Naïve approach to frequent </a:t>
            </a:r>
            <a:r>
              <a:rPr lang="en-US" sz="4000" dirty="0" err="1" smtClean="0">
                <a:solidFill>
                  <a:srgbClr val="A50021"/>
                </a:solidFill>
                <a:latin typeface="Times New Roman" pitchFamily="18" charset="0"/>
                <a:cs typeface="Times New Roman" pitchFamily="18" charset="0"/>
              </a:rPr>
              <a:t>itemsets</a:t>
            </a:r>
            <a:r>
              <a:rPr lang="en-US" sz="4000" dirty="0" smtClean="0">
                <a:solidFill>
                  <a:srgbClr val="A50021"/>
                </a:solidFill>
                <a:latin typeface="Times New Roman" pitchFamily="18" charset="0"/>
                <a:cs typeface="Times New Roman" pitchFamily="18" charset="0"/>
              </a:rPr>
              <a:t> generation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950720"/>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8" name="Rectangle 7"/>
              <p:cNvSpPr/>
              <p:nvPr/>
            </p:nvSpPr>
            <p:spPr>
              <a:xfrm>
                <a:off x="72639" y="707803"/>
                <a:ext cx="9186729" cy="5909310"/>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We may note that the cardinality of an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(corresponding to a rule </a:t>
                </a:r>
                <a14:m>
                  <m:oMath xmlns:m="http://schemas.openxmlformats.org/officeDocument/2006/math">
                    <m:r>
                      <a:rPr lang="en-US" b="0" i="1" smtClean="0">
                        <a:latin typeface="Cambria Math" panose="02040503050406030204" pitchFamily="18" charset="0"/>
                        <a:cs typeface="Times New Roman" panose="02020603050405020304" pitchFamily="18" charset="0"/>
                      </a:rPr>
                      <m:t>𝐿</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oMath>
                </a14:m>
                <a:r>
                  <a:rPr lang="en-US" dirty="0" smtClean="0">
                    <a:latin typeface="Times New Roman" panose="02020603050405020304" pitchFamily="18" charset="0"/>
                    <a:cs typeface="Times New Roman" panose="02020603050405020304" pitchFamily="18" charset="0"/>
                  </a:rPr>
                  <a:t>) is </a:t>
                </a:r>
                <a:r>
                  <a:rPr lang="en-US" u="sng" dirty="0" smtClean="0">
                    <a:latin typeface="Times New Roman" panose="02020603050405020304" pitchFamily="18" charset="0"/>
                    <a:cs typeface="Times New Roman" panose="02020603050405020304" pitchFamily="18" charset="0"/>
                  </a:rPr>
                  <a:t>at least two</a:t>
                </a:r>
                <a:r>
                  <a:rPr lang="en-US" dirty="0" smtClean="0">
                    <a:latin typeface="Times New Roman" panose="02020603050405020304" pitchFamily="18" charset="0"/>
                    <a:cs typeface="Times New Roman" panose="02020603050405020304" pitchFamily="18" charset="0"/>
                  </a:rPr>
                  <a:t>. Thus, first we are to </a:t>
                </a:r>
                <a:r>
                  <a:rPr lang="en-US"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generate all possible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of cardinality two or more and then ii) check which of them are supported. The first task, is therefore, finding all possible subsets of </a:t>
                </a:r>
                <a14:m>
                  <m:oMath xmlns:m="http://schemas.openxmlformats.org/officeDocument/2006/math">
                    <m:r>
                      <a:rPr lang="en-US" i="1" dirty="0" smtClean="0">
                        <a:latin typeface="Cambria Math" panose="02040503050406030204" pitchFamily="18" charset="0"/>
                        <a:cs typeface="Times New Roman" panose="02020603050405020304" pitchFamily="18" charset="0"/>
                      </a:rPr>
                      <m:t>𝐼</m:t>
                    </m:r>
                  </m:oMath>
                </a14:m>
                <a:r>
                  <a:rPr lang="en-US" dirty="0" smtClean="0">
                    <a:latin typeface="Times New Roman" panose="02020603050405020304" pitchFamily="18" charset="0"/>
                    <a:cs typeface="Times New Roman" panose="02020603050405020304" pitchFamily="18" charset="0"/>
                  </a:rPr>
                  <a:t> (i.e., the power set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2</m:t>
                        </m:r>
                      </m:e>
                      <m:sup>
                        <m:r>
                          <a:rPr lang="en-US" b="0" i="1" smtClean="0">
                            <a:latin typeface="Cambria Math" panose="02040503050406030204" pitchFamily="18" charset="0"/>
                            <a:cs typeface="Times New Roman" panose="02020603050405020304" pitchFamily="18" charset="0"/>
                          </a:rPr>
                          <m:t>𝐼</m:t>
                        </m:r>
                      </m:sup>
                    </m:sSup>
                  </m:oMath>
                </a14:m>
                <a:r>
                  <a:rPr lang="en-US"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i="1" dirty="0">
                        <a:latin typeface="Cambria Math" panose="02040503050406030204" pitchFamily="18" charset="0"/>
                        <a:cs typeface="Times New Roman" panose="02020603050405020304" pitchFamily="18" charset="0"/>
                      </a:rPr>
                      <m:t>𝐼</m:t>
                    </m:r>
                  </m:oMath>
                </a14:m>
                <a:r>
                  <a:rPr lang="en-US" dirty="0" smtClean="0">
                    <a:latin typeface="Times New Roman" panose="02020603050405020304" pitchFamily="18" charset="0"/>
                    <a:cs typeface="Times New Roman" panose="02020603050405020304" pitchFamily="18" charset="0"/>
                  </a:rPr>
                  <a:t> is the set of all items, which has cardinality. There are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2</m:t>
                        </m:r>
                      </m:e>
                      <m:sup>
                        <m:r>
                          <a:rPr lang="en-US" b="0" i="1" smtClean="0">
                            <a:latin typeface="Cambria Math" panose="02040503050406030204" pitchFamily="18" charset="0"/>
                            <a:cs typeface="Times New Roman" panose="02020603050405020304" pitchFamily="18" charset="0"/>
                          </a:rPr>
                          <m:t>𝑚</m:t>
                        </m:r>
                      </m:sup>
                    </m:sSup>
                  </m:oMath>
                </a14:m>
                <a:r>
                  <a:rPr lang="en-US" dirty="0" smtClean="0">
                    <a:latin typeface="Times New Roman" panose="02020603050405020304" pitchFamily="18" charset="0"/>
                    <a:cs typeface="Times New Roman" panose="02020603050405020304" pitchFamily="18" charset="0"/>
                  </a:rPr>
                  <a:t> subsets; of these,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𝑚</m:t>
                    </m:r>
                  </m:oMath>
                </a14:m>
                <a:r>
                  <a:rPr lang="en-US" dirty="0" smtClean="0">
                    <a:latin typeface="Times New Roman" panose="02020603050405020304" pitchFamily="18" charset="0"/>
                    <a:cs typeface="Times New Roman" panose="02020603050405020304" pitchFamily="18" charset="0"/>
                  </a:rPr>
                  <a:t> have a single item and one has no item (the empty set). Thus, the number of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with cardinality at least two is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2</m:t>
                        </m:r>
                      </m:e>
                      <m:sup>
                        <m:r>
                          <a:rPr lang="en-US" b="0" i="1" smtClean="0">
                            <a:latin typeface="Cambria Math" panose="02040503050406030204" pitchFamily="18" charset="0"/>
                            <a:cs typeface="Times New Roman" panose="02020603050405020304" pitchFamily="18" charset="0"/>
                          </a:rPr>
                          <m:t>𝑚</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m:t>
                    </m:r>
                    <m:r>
                      <a:rPr lang="en-US" b="0" i="1" smtClean="0">
                        <a:latin typeface="Cambria Math" panose="02040503050406030204" pitchFamily="18" charset="0"/>
                        <a:cs typeface="Times New Roman" panose="02020603050405020304" pitchFamily="18" charset="0"/>
                      </a:rPr>
                      <m:t>−1.</m:t>
                    </m:r>
                  </m:oMath>
                </a14:m>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For a practical application, this can be very large. For example, if </a:t>
                </a:r>
                <a14:m>
                  <m:oMath xmlns:m="http://schemas.openxmlformats.org/officeDocument/2006/math">
                    <m:r>
                      <a:rPr lang="en-US" i="1" dirty="0" smtClean="0">
                        <a:latin typeface="Cambria Math" panose="02040503050406030204" pitchFamily="18" charset="0"/>
                        <a:cs typeface="Times New Roman" panose="02020603050405020304" pitchFamily="18" charset="0"/>
                      </a:rPr>
                      <m:t>𝑚</m:t>
                    </m:r>
                    <m:r>
                      <a:rPr lang="en-US" i="1" dirty="0" smtClean="0">
                        <a:latin typeface="Cambria Math" panose="02040503050406030204" pitchFamily="18" charset="0"/>
                        <a:cs typeface="Times New Roman" panose="02020603050405020304" pitchFamily="18" charset="0"/>
                      </a:rPr>
                      <m:t>=20</m:t>
                    </m:r>
                  </m:oMath>
                </a14:m>
                <a:r>
                  <a:rPr lang="en-US" dirty="0" smtClean="0">
                    <a:latin typeface="Times New Roman" panose="02020603050405020304" pitchFamily="18" charset="0"/>
                    <a:cs typeface="Times New Roman" panose="02020603050405020304" pitchFamily="18" charset="0"/>
                  </a:rPr>
                  <a:t>, then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2</m:t>
                        </m:r>
                      </m:e>
                      <m:sup>
                        <m:r>
                          <a:rPr lang="en-US" b="0" i="1" smtClean="0">
                            <a:latin typeface="Cambria Math" panose="02040503050406030204" pitchFamily="18" charset="0"/>
                            <a:cs typeface="Times New Roman" panose="02020603050405020304" pitchFamily="18" charset="0"/>
                          </a:rPr>
                          <m:t>20</m:t>
                        </m:r>
                      </m:sup>
                    </m:sSup>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20</m:t>
                    </m:r>
                    <m:r>
                      <a:rPr lang="en-US" i="1">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=1,048,555.</m:t>
                    </m:r>
                  </m:oMath>
                </a14:m>
                <a:r>
                  <a:rPr lang="en-US" dirty="0" smtClean="0">
                    <a:latin typeface="Times New Roman" panose="02020603050405020304" pitchFamily="18" charset="0"/>
                    <a:cs typeface="Times New Roman" panose="02020603050405020304" pitchFamily="18" charset="0"/>
                  </a:rPr>
                  <a:t> If </a:t>
                </a:r>
                <a14:m>
                  <m:oMath xmlns:m="http://schemas.openxmlformats.org/officeDocument/2006/math">
                    <m:r>
                      <a:rPr lang="en-US" i="1" dirty="0" smtClean="0">
                        <a:latin typeface="Cambria Math" panose="02040503050406030204" pitchFamily="18" charset="0"/>
                        <a:cs typeface="Times New Roman" panose="02020603050405020304" pitchFamily="18" charset="0"/>
                      </a:rPr>
                      <m:t>𝑚</m:t>
                    </m:r>
                  </m:oMath>
                </a14:m>
                <a:r>
                  <a:rPr lang="en-US" dirty="0" smtClean="0">
                    <a:latin typeface="Times New Roman" panose="02020603050405020304" pitchFamily="18" charset="0"/>
                    <a:cs typeface="Times New Roman" panose="02020603050405020304" pitchFamily="18" charset="0"/>
                  </a:rPr>
                  <a:t> takes more realistic but still relatively small value of </a:t>
                </a:r>
                <a14:m>
                  <m:oMath xmlns:m="http://schemas.openxmlformats.org/officeDocument/2006/math">
                    <m:r>
                      <a:rPr lang="en-US" i="1" dirty="0" smtClean="0">
                        <a:latin typeface="Cambria Math" panose="02040503050406030204" pitchFamily="18" charset="0"/>
                        <a:cs typeface="Times New Roman" panose="02020603050405020304" pitchFamily="18" charset="0"/>
                      </a:rPr>
                      <m:t>100</m:t>
                    </m:r>
                  </m:oMath>
                </a14:m>
                <a:r>
                  <a:rPr lang="en-US" dirty="0" smtClean="0">
                    <a:latin typeface="Times New Roman" panose="02020603050405020304" pitchFamily="18" charset="0"/>
                    <a:cs typeface="Times New Roman" panose="02020603050405020304" pitchFamily="18" charset="0"/>
                  </a:rPr>
                  <a:t>, then the total number of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is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2</m:t>
                        </m:r>
                      </m:e>
                      <m:sup>
                        <m:r>
                          <a:rPr lang="en-US" b="0" i="1" smtClean="0">
                            <a:latin typeface="Cambria Math" panose="02040503050406030204" pitchFamily="18" charset="0"/>
                            <a:cs typeface="Times New Roman" panose="02020603050405020304" pitchFamily="18" charset="0"/>
                          </a:rPr>
                          <m:t>100</m:t>
                        </m:r>
                      </m:sup>
                    </m:sSup>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100</m:t>
                    </m:r>
                    <m:r>
                      <a:rPr lang="en-US" i="1">
                        <a:latin typeface="Cambria Math" panose="02040503050406030204" pitchFamily="18" charset="0"/>
                        <a:cs typeface="Times New Roman" panose="02020603050405020304" pitchFamily="18" charset="0"/>
                      </a:rPr>
                      <m:t>−1</m:t>
                    </m:r>
                    <m:r>
                      <a:rPr lang="en-US"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30</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p>
              <a:p>
                <a:pPr algn="just"/>
                <a:r>
                  <a:rPr lang="en-US" dirty="0" smtClean="0">
                    <a:latin typeface="Times New Roman" panose="02020603050405020304" pitchFamily="18" charset="0"/>
                    <a:cs typeface="Times New Roman" panose="02020603050405020304" pitchFamily="18" charset="0"/>
                  </a:rPr>
                  <a:t>Thus, generating all the possible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and then checking against the transactions in the database to establish which ones are supported is clearly unrealistic or impossible in practice (with brute-force approach).</a:t>
                </a:r>
              </a:p>
              <a:p>
                <a:pPr algn="just"/>
                <a:r>
                  <a:rPr lang="en-US" dirty="0" smtClean="0">
                    <a:latin typeface="Times New Roman" panose="02020603050405020304" pitchFamily="18" charset="0"/>
                    <a:cs typeface="Times New Roman" panose="02020603050405020304" pitchFamily="18" charset="0"/>
                  </a:rPr>
                  <a:t>Once, the candidate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is generated, the next task is to count the </a:t>
                </a:r>
                <a:r>
                  <a:rPr lang="en-US" dirty="0" err="1" smtClean="0">
                    <a:latin typeface="Times New Roman" panose="02020603050405020304" pitchFamily="18" charset="0"/>
                    <a:cs typeface="Times New Roman" panose="02020603050405020304" pitchFamily="18" charset="0"/>
                  </a:rPr>
                  <a:t>occurences</a:t>
                </a:r>
                <a:r>
                  <a:rPr lang="en-US" dirty="0" smtClean="0">
                    <a:latin typeface="Times New Roman" panose="02020603050405020304" pitchFamily="18" charset="0"/>
                    <a:cs typeface="Times New Roman" panose="02020603050405020304" pitchFamily="18" charset="0"/>
                  </a:rPr>
                  <a:t> of each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To do this using naïve approach, we need to compare each candidate against every transaction (also see Fig. 19.4). Such an approach is also expensive because it requires </a:t>
                </a:r>
                <a14:m>
                  <m:oMath xmlns:m="http://schemas.openxmlformats.org/officeDocument/2006/math">
                    <m:r>
                      <a:rPr lang="en-US" b="0" i="1" smtClean="0">
                        <a:latin typeface="Cambria Math" panose="02040503050406030204" pitchFamily="18" charset="0"/>
                        <a:cs typeface="Times New Roman" panose="02020603050405020304" pitchFamily="18" charset="0"/>
                      </a:rPr>
                      <m:t>𝑂</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𝑤</m:t>
                    </m:r>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𝐶</m:t>
                        </m:r>
                      </m:e>
                    </m:d>
                  </m:oMath>
                </a14:m>
                <a:r>
                  <a:rPr lang="en-US" dirty="0" smtClean="0">
                    <a:latin typeface="Times New Roman" panose="02020603050405020304" pitchFamily="18" charset="0"/>
                    <a:cs typeface="Times New Roman" panose="02020603050405020304" pitchFamily="18" charset="0"/>
                  </a:rPr>
                  <a:t>, the number of candidate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d>
                      <m:dPr>
                        <m:ctrlPr>
                          <a:rPr lang="en-US" i="1" dirty="0" smtClean="0">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2</m:t>
                            </m:r>
                          </m:e>
                          <m:sup>
                            <m:r>
                              <a:rPr lang="en-US" i="1">
                                <a:latin typeface="Cambria Math" panose="02040503050406030204" pitchFamily="18" charset="0"/>
                                <a:cs typeface="Times New Roman" panose="02020603050405020304" pitchFamily="18" charset="0"/>
                              </a:rPr>
                              <m:t>𝑚</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𝐼</m:t>
                            </m:r>
                          </m:e>
                        </m:d>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m:t>
                        </m:r>
                      </m:e>
                    </m:d>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𝑛</m:t>
                    </m:r>
                    <m:r>
                      <a:rPr lang="en-US" b="0" i="1" dirty="0"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number of transactions in </a:t>
                </a:r>
                <a14:m>
                  <m:oMath xmlns:m="http://schemas.openxmlformats.org/officeDocument/2006/math">
                    <m:r>
                      <a:rPr lang="en-US" i="1" dirty="0" smtClean="0">
                        <a:latin typeface="Cambria Math" panose="02040503050406030204" pitchFamily="18" charset="0"/>
                        <a:cs typeface="Times New Roman" panose="02020603050405020304" pitchFamily="18" charset="0"/>
                      </a:rPr>
                      <m:t>𝐷</m:t>
                    </m:r>
                  </m:oMath>
                </a14:m>
                <a:r>
                  <a:rPr lang="en-US" dirty="0" smtClean="0">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latin typeface="Cambria Math" panose="02040503050406030204" pitchFamily="18" charset="0"/>
                        <a:cs typeface="Times New Roman" panose="02020603050405020304" pitchFamily="18" charset="0"/>
                      </a:rPr>
                      <m:t>𝑤</m:t>
                    </m:r>
                  </m:oMath>
                </a14:m>
                <a:r>
                  <a:rPr lang="en-US" dirty="0" smtClean="0">
                    <a:latin typeface="Times New Roman" panose="02020603050405020304" pitchFamily="18" charset="0"/>
                    <a:cs typeface="Times New Roman" panose="02020603050405020304" pitchFamily="18" charset="0"/>
                  </a:rPr>
                  <a:t> is the maximum transaction width </a:t>
                </a:r>
                <a14:m>
                  <m:oMath xmlns:m="http://schemas.openxmlformats.org/officeDocument/2006/math">
                    <m:d>
                      <m:dPr>
                        <m:ctrlPr>
                          <a:rPr lang="en-US"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m:t>
                        </m:r>
                      </m:e>
                    </m:d>
                    <m:r>
                      <a:rPr lang="en-US" b="0" i="1" dirty="0" smtClean="0">
                        <a:latin typeface="Cambria Math" panose="02040503050406030204" pitchFamily="18" charset="0"/>
                        <a:cs typeface="Times New Roman" panose="02020603050405020304" pitchFamily="18" charset="0"/>
                      </a:rPr>
                      <m:t>.</m:t>
                    </m:r>
                  </m:oMath>
                </a14:m>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We may note that we can save computations if we ignore the candidate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which are not relevant to the input data set and further reduce the second stage computation by eliminating the candidate </a:t>
                </a:r>
                <a:r>
                  <a:rPr lang="en-US" dirty="0" err="1" smtClean="0">
                    <a:latin typeface="Times New Roman" panose="02020603050405020304" pitchFamily="18" charset="0"/>
                    <a:cs typeface="Times New Roman" panose="02020603050405020304" pitchFamily="18" charset="0"/>
                  </a:rPr>
                  <a:t>itemstes</a:t>
                </a:r>
                <a:r>
                  <a:rPr lang="en-US" dirty="0" smtClean="0">
                    <a:latin typeface="Times New Roman" panose="02020603050405020304" pitchFamily="18" charset="0"/>
                    <a:cs typeface="Times New Roman" panose="02020603050405020304" pitchFamily="18" charset="0"/>
                  </a:rPr>
                  <a:t>, which are not prospective. The first breakthrough algorithm in this context in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which is our next topic of discussion.</a:t>
                </a:r>
                <a:endParaRPr lang="en-US"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2639" y="707803"/>
                <a:ext cx="9186729" cy="5909310"/>
              </a:xfrm>
              <a:prstGeom prst="rect">
                <a:avLst/>
              </a:prstGeom>
              <a:blipFill>
                <a:blip r:embed="rId2"/>
                <a:stretch>
                  <a:fillRect l="-597" t="-516" r="-531" b="-722"/>
                </a:stretch>
              </a:blipFill>
            </p:spPr>
            <p:txBody>
              <a:bodyPr/>
              <a:lstStyle/>
              <a:p>
                <a:r>
                  <a:rPr lang="en-US">
                    <a:noFill/>
                  </a:rPr>
                  <a:t> </a:t>
                </a:r>
              </a:p>
            </p:txBody>
          </p:sp>
        </mc:Fallback>
      </mc:AlternateContent>
    </p:spTree>
    <p:extLst>
      <p:ext uri="{BB962C8B-B14F-4D97-AF65-F5344CB8AC3E}">
        <p14:creationId xmlns:p14="http://schemas.microsoft.com/office/powerpoint/2010/main" val="7114894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06228" cy="573317"/>
          </a:xfrm>
        </p:spPr>
        <p:txBody>
          <a:bodyPr>
            <a:noAutofit/>
          </a:bodyPr>
          <a:lstStyle/>
          <a:p>
            <a:r>
              <a:rPr lang="en-US" sz="3200" dirty="0" smtClean="0">
                <a:solidFill>
                  <a:srgbClr val="A50021"/>
                </a:solidFill>
                <a:latin typeface="Times New Roman" pitchFamily="18" charset="0"/>
                <a:cs typeface="Times New Roman" pitchFamily="18" charset="0"/>
              </a:rPr>
              <a:t>Naïve approach to frequent </a:t>
            </a:r>
            <a:r>
              <a:rPr lang="en-US" sz="3200" dirty="0" err="1" smtClean="0">
                <a:solidFill>
                  <a:srgbClr val="A50021"/>
                </a:solidFill>
                <a:latin typeface="Times New Roman" pitchFamily="18" charset="0"/>
                <a:cs typeface="Times New Roman" pitchFamily="18" charset="0"/>
              </a:rPr>
              <a:t>itemsets</a:t>
            </a:r>
            <a:r>
              <a:rPr lang="en-US" sz="3200" dirty="0" smtClean="0">
                <a:solidFill>
                  <a:srgbClr val="A50021"/>
                </a:solidFill>
                <a:latin typeface="Times New Roman" pitchFamily="18" charset="0"/>
                <a:cs typeface="Times New Roman" pitchFamily="18" charset="0"/>
              </a:rPr>
              <a:t> generation (Contd..)</a:t>
            </a:r>
            <a:endParaRPr lang="en-IN" sz="32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950720"/>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70086011"/>
                  </p:ext>
                </p:extLst>
              </p:nvPr>
            </p:nvGraphicFramePr>
            <p:xfrm>
              <a:off x="714417" y="1476331"/>
              <a:ext cx="1100723" cy="3796789"/>
            </p:xfrm>
            <a:graphic>
              <a:graphicData uri="http://schemas.openxmlformats.org/drawingml/2006/table">
                <a:tbl>
                  <a:tblPr firstRow="1" bandRow="1">
                    <a:tableStyleId>{5940675A-B579-460E-94D1-54222C63F5DA}</a:tableStyleId>
                  </a:tblPr>
                  <a:tblGrid>
                    <a:gridCol w="1100723">
                      <a:extLst>
                        <a:ext uri="{9D8B030D-6E8A-4147-A177-3AD203B41FA5}">
                          <a16:colId xmlns:a16="http://schemas.microsoft.com/office/drawing/2014/main" val="3683081698"/>
                        </a:ext>
                      </a:extLst>
                    </a:gridCol>
                  </a:tblGrid>
                  <a:tr h="48264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tc>
                    <a:extLst>
                      <a:ext uri="{0D108BD9-81ED-4DB2-BD59-A6C34878D82A}">
                        <a16:rowId xmlns:a16="http://schemas.microsoft.com/office/drawing/2014/main" val="1157813322"/>
                      </a:ext>
                    </a:extLst>
                  </a:tr>
                  <a:tr h="1324094">
                    <a:tc>
                      <a:txBody>
                        <a:bodyPr/>
                        <a:lstStyle/>
                        <a:p>
                          <a:endParaRPr lang="en-US" dirty="0"/>
                        </a:p>
                      </a:txBody>
                      <a:tcPr/>
                    </a:tc>
                    <a:extLst>
                      <a:ext uri="{0D108BD9-81ED-4DB2-BD59-A6C34878D82A}">
                        <a16:rowId xmlns:a16="http://schemas.microsoft.com/office/drawing/2014/main" val="174530167"/>
                      </a:ext>
                    </a:extLst>
                  </a:tr>
                  <a:tr h="386861">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tc>
                    <a:extLst>
                      <a:ext uri="{0D108BD9-81ED-4DB2-BD59-A6C34878D82A}">
                        <a16:rowId xmlns:a16="http://schemas.microsoft.com/office/drawing/2014/main" val="755112469"/>
                      </a:ext>
                    </a:extLst>
                  </a:tr>
                  <a:tr h="1173976">
                    <a:tc>
                      <a:txBody>
                        <a:bodyPr/>
                        <a:lstStyle/>
                        <a:p>
                          <a:endParaRPr lang="en-US" dirty="0"/>
                        </a:p>
                      </a:txBody>
                      <a:tcPr/>
                    </a:tc>
                    <a:extLst>
                      <a:ext uri="{0D108BD9-81ED-4DB2-BD59-A6C34878D82A}">
                        <a16:rowId xmlns:a16="http://schemas.microsoft.com/office/drawing/2014/main" val="329925275"/>
                      </a:ext>
                    </a:extLst>
                  </a:tr>
                  <a:tr h="42921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𝑝</m:t>
                                    </m:r>
                                  </m:sub>
                                </m:sSub>
                              </m:oMath>
                            </m:oMathPara>
                          </a14:m>
                          <a:endParaRPr lang="en-US" dirty="0"/>
                        </a:p>
                      </a:txBody>
                      <a:tcPr/>
                    </a:tc>
                    <a:extLst>
                      <a:ext uri="{0D108BD9-81ED-4DB2-BD59-A6C34878D82A}">
                        <a16:rowId xmlns:a16="http://schemas.microsoft.com/office/drawing/2014/main" val="270175862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70086011"/>
                  </p:ext>
                </p:extLst>
              </p:nvPr>
            </p:nvGraphicFramePr>
            <p:xfrm>
              <a:off x="714417" y="1476331"/>
              <a:ext cx="1100723" cy="3796789"/>
            </p:xfrm>
            <a:graphic>
              <a:graphicData uri="http://schemas.openxmlformats.org/drawingml/2006/table">
                <a:tbl>
                  <a:tblPr firstRow="1" bandRow="1">
                    <a:tableStyleId>{5940675A-B579-460E-94D1-54222C63F5DA}</a:tableStyleId>
                  </a:tblPr>
                  <a:tblGrid>
                    <a:gridCol w="1100723">
                      <a:extLst>
                        <a:ext uri="{9D8B030D-6E8A-4147-A177-3AD203B41FA5}">
                          <a16:colId xmlns:a16="http://schemas.microsoft.com/office/drawing/2014/main" val="3683081698"/>
                        </a:ext>
                      </a:extLst>
                    </a:gridCol>
                  </a:tblGrid>
                  <a:tr h="482648">
                    <a:tc>
                      <a:txBody>
                        <a:bodyPr/>
                        <a:lstStyle/>
                        <a:p>
                          <a:endParaRPr lang="en-US"/>
                        </a:p>
                      </a:txBody>
                      <a:tcPr>
                        <a:blipFill>
                          <a:blip r:embed="rId2"/>
                          <a:stretch>
                            <a:fillRect l="-552" t="-1266" r="-1105" b="-692405"/>
                          </a:stretch>
                        </a:blipFill>
                      </a:tcPr>
                    </a:tc>
                    <a:extLst>
                      <a:ext uri="{0D108BD9-81ED-4DB2-BD59-A6C34878D82A}">
                        <a16:rowId xmlns:a16="http://schemas.microsoft.com/office/drawing/2014/main" val="1157813322"/>
                      </a:ext>
                    </a:extLst>
                  </a:tr>
                  <a:tr h="1324094">
                    <a:tc>
                      <a:txBody>
                        <a:bodyPr/>
                        <a:lstStyle/>
                        <a:p>
                          <a:endParaRPr lang="en-US" dirty="0"/>
                        </a:p>
                      </a:txBody>
                      <a:tcPr/>
                    </a:tc>
                    <a:extLst>
                      <a:ext uri="{0D108BD9-81ED-4DB2-BD59-A6C34878D82A}">
                        <a16:rowId xmlns:a16="http://schemas.microsoft.com/office/drawing/2014/main" val="174530167"/>
                      </a:ext>
                    </a:extLst>
                  </a:tr>
                  <a:tr h="386861">
                    <a:tc>
                      <a:txBody>
                        <a:bodyPr/>
                        <a:lstStyle/>
                        <a:p>
                          <a:endParaRPr lang="en-US"/>
                        </a:p>
                      </a:txBody>
                      <a:tcPr>
                        <a:blipFill>
                          <a:blip r:embed="rId2"/>
                          <a:stretch>
                            <a:fillRect l="-552" t="-465625" r="-1105" b="-414063"/>
                          </a:stretch>
                        </a:blipFill>
                      </a:tcPr>
                    </a:tc>
                    <a:extLst>
                      <a:ext uri="{0D108BD9-81ED-4DB2-BD59-A6C34878D82A}">
                        <a16:rowId xmlns:a16="http://schemas.microsoft.com/office/drawing/2014/main" val="755112469"/>
                      </a:ext>
                    </a:extLst>
                  </a:tr>
                  <a:tr h="1173976">
                    <a:tc>
                      <a:txBody>
                        <a:bodyPr/>
                        <a:lstStyle/>
                        <a:p>
                          <a:endParaRPr lang="en-US" dirty="0"/>
                        </a:p>
                      </a:txBody>
                      <a:tcPr/>
                    </a:tc>
                    <a:extLst>
                      <a:ext uri="{0D108BD9-81ED-4DB2-BD59-A6C34878D82A}">
                        <a16:rowId xmlns:a16="http://schemas.microsoft.com/office/drawing/2014/main" val="329925275"/>
                      </a:ext>
                    </a:extLst>
                  </a:tr>
                  <a:tr h="429210">
                    <a:tc>
                      <a:txBody>
                        <a:bodyPr/>
                        <a:lstStyle/>
                        <a:p>
                          <a:endParaRPr lang="en-US"/>
                        </a:p>
                      </a:txBody>
                      <a:tcPr>
                        <a:blipFill>
                          <a:blip r:embed="rId2"/>
                          <a:stretch>
                            <a:fillRect l="-552" t="-780282" r="-1105" b="-2817"/>
                          </a:stretch>
                        </a:blipFill>
                      </a:tcPr>
                    </a:tc>
                    <a:extLst>
                      <a:ext uri="{0D108BD9-81ED-4DB2-BD59-A6C34878D82A}">
                        <a16:rowId xmlns:a16="http://schemas.microsoft.com/office/drawing/2014/main" val="2701758624"/>
                      </a:ext>
                    </a:extLst>
                  </a:tr>
                </a:tbl>
              </a:graphicData>
            </a:graphic>
          </p:graphicFrame>
        </mc:Fallback>
      </mc:AlternateContent>
      <p:cxnSp>
        <p:nvCxnSpPr>
          <p:cNvPr id="9" name="Straight Connector 8"/>
          <p:cNvCxnSpPr/>
          <p:nvPr/>
        </p:nvCxnSpPr>
        <p:spPr>
          <a:xfrm>
            <a:off x="1264778" y="2244504"/>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3465" y="3960014"/>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26022110"/>
                  </p:ext>
                </p:extLst>
              </p:nvPr>
            </p:nvGraphicFramePr>
            <p:xfrm>
              <a:off x="6221362" y="1270929"/>
              <a:ext cx="2281990" cy="4843435"/>
            </p:xfrm>
            <a:graphic>
              <a:graphicData uri="http://schemas.openxmlformats.org/drawingml/2006/table">
                <a:tbl>
                  <a:tblPr firstRow="1" bandRow="1">
                    <a:tableStyleId>{5940675A-B579-460E-94D1-54222C63F5DA}</a:tableStyleId>
                  </a:tblPr>
                  <a:tblGrid>
                    <a:gridCol w="2281990">
                      <a:extLst>
                        <a:ext uri="{9D8B030D-6E8A-4147-A177-3AD203B41FA5}">
                          <a16:colId xmlns:a16="http://schemas.microsoft.com/office/drawing/2014/main" val="1464032714"/>
                        </a:ext>
                      </a:extLst>
                    </a:gridCol>
                  </a:tblGrid>
                  <a:tr h="387995">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tc>
                    <a:extLst>
                      <a:ext uri="{0D108BD9-81ED-4DB2-BD59-A6C34878D82A}">
                        <a16:rowId xmlns:a16="http://schemas.microsoft.com/office/drawing/2014/main" val="2418617886"/>
                      </a:ext>
                    </a:extLst>
                  </a:tr>
                  <a:tr h="3541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tc>
                    <a:extLst>
                      <a:ext uri="{0D108BD9-81ED-4DB2-BD59-A6C34878D82A}">
                        <a16:rowId xmlns:a16="http://schemas.microsoft.com/office/drawing/2014/main" val="3155159979"/>
                      </a:ext>
                    </a:extLst>
                  </a:tr>
                  <a:tr h="1668085">
                    <a:tc>
                      <a:txBody>
                        <a:bodyPr/>
                        <a:lstStyle/>
                        <a:p>
                          <a:endParaRPr lang="en-US" dirty="0" smtClean="0"/>
                        </a:p>
                        <a:p>
                          <a:endParaRPr lang="en-US" dirty="0"/>
                        </a:p>
                      </a:txBody>
                      <a:tcPr/>
                    </a:tc>
                    <a:extLst>
                      <a:ext uri="{0D108BD9-81ED-4DB2-BD59-A6C34878D82A}">
                        <a16:rowId xmlns:a16="http://schemas.microsoft.com/office/drawing/2014/main" val="3859483103"/>
                      </a:ext>
                    </a:extLst>
                  </a:tr>
                  <a:tr h="4484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tc>
                    <a:extLst>
                      <a:ext uri="{0D108BD9-81ED-4DB2-BD59-A6C34878D82A}">
                        <a16:rowId xmlns:a16="http://schemas.microsoft.com/office/drawing/2014/main" val="2349541996"/>
                      </a:ext>
                    </a:extLst>
                  </a:tr>
                  <a:tr h="1316828">
                    <a:tc>
                      <a:txBody>
                        <a:bodyPr/>
                        <a:lstStyle/>
                        <a:p>
                          <a:endParaRPr lang="en-US" dirty="0"/>
                        </a:p>
                      </a:txBody>
                      <a:tcPr/>
                    </a:tc>
                    <a:extLst>
                      <a:ext uri="{0D108BD9-81ED-4DB2-BD59-A6C34878D82A}">
                        <a16:rowId xmlns:a16="http://schemas.microsoft.com/office/drawing/2014/main" val="1320811221"/>
                      </a:ext>
                    </a:extLst>
                  </a:tr>
                  <a:tr h="6563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tc>
                    <a:extLst>
                      <a:ext uri="{0D108BD9-81ED-4DB2-BD59-A6C34878D82A}">
                        <a16:rowId xmlns:a16="http://schemas.microsoft.com/office/drawing/2014/main" val="284238699"/>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26022110"/>
                  </p:ext>
                </p:extLst>
              </p:nvPr>
            </p:nvGraphicFramePr>
            <p:xfrm>
              <a:off x="6221362" y="1270929"/>
              <a:ext cx="2281990" cy="4843435"/>
            </p:xfrm>
            <a:graphic>
              <a:graphicData uri="http://schemas.openxmlformats.org/drawingml/2006/table">
                <a:tbl>
                  <a:tblPr firstRow="1" bandRow="1">
                    <a:tableStyleId>{5940675A-B579-460E-94D1-54222C63F5DA}</a:tableStyleId>
                  </a:tblPr>
                  <a:tblGrid>
                    <a:gridCol w="2281990">
                      <a:extLst>
                        <a:ext uri="{9D8B030D-6E8A-4147-A177-3AD203B41FA5}">
                          <a16:colId xmlns:a16="http://schemas.microsoft.com/office/drawing/2014/main" val="1464032714"/>
                        </a:ext>
                      </a:extLst>
                    </a:gridCol>
                  </a:tblGrid>
                  <a:tr h="387995">
                    <a:tc>
                      <a:txBody>
                        <a:bodyPr/>
                        <a:lstStyle/>
                        <a:p>
                          <a:endParaRPr lang="en-US"/>
                        </a:p>
                      </a:txBody>
                      <a:tcPr>
                        <a:blipFill>
                          <a:blip r:embed="rId3"/>
                          <a:stretch>
                            <a:fillRect l="-267" t="-1563" r="-533" b="-1146875"/>
                          </a:stretch>
                        </a:blipFill>
                      </a:tcPr>
                    </a:tc>
                    <a:extLst>
                      <a:ext uri="{0D108BD9-81ED-4DB2-BD59-A6C34878D82A}">
                        <a16:rowId xmlns:a16="http://schemas.microsoft.com/office/drawing/2014/main" val="2418617886"/>
                      </a:ext>
                    </a:extLst>
                  </a:tr>
                  <a:tr h="365760">
                    <a:tc>
                      <a:txBody>
                        <a:bodyPr/>
                        <a:lstStyle/>
                        <a:p>
                          <a:endParaRPr lang="en-US"/>
                        </a:p>
                      </a:txBody>
                      <a:tcPr>
                        <a:blipFill>
                          <a:blip r:embed="rId3"/>
                          <a:stretch>
                            <a:fillRect l="-267" t="-108333" r="-533" b="-1123333"/>
                          </a:stretch>
                        </a:blipFill>
                      </a:tcPr>
                    </a:tc>
                    <a:extLst>
                      <a:ext uri="{0D108BD9-81ED-4DB2-BD59-A6C34878D82A}">
                        <a16:rowId xmlns:a16="http://schemas.microsoft.com/office/drawing/2014/main" val="3155159979"/>
                      </a:ext>
                    </a:extLst>
                  </a:tr>
                  <a:tr h="1668085">
                    <a:tc>
                      <a:txBody>
                        <a:bodyPr/>
                        <a:lstStyle/>
                        <a:p>
                          <a:endParaRPr lang="en-US" dirty="0" smtClean="0"/>
                        </a:p>
                        <a:p>
                          <a:endParaRPr lang="en-US" dirty="0"/>
                        </a:p>
                      </a:txBody>
                      <a:tcPr/>
                    </a:tc>
                    <a:extLst>
                      <a:ext uri="{0D108BD9-81ED-4DB2-BD59-A6C34878D82A}">
                        <a16:rowId xmlns:a16="http://schemas.microsoft.com/office/drawing/2014/main" val="3859483103"/>
                      </a:ext>
                    </a:extLst>
                  </a:tr>
                  <a:tr h="448408">
                    <a:tc>
                      <a:txBody>
                        <a:bodyPr/>
                        <a:lstStyle/>
                        <a:p>
                          <a:endParaRPr lang="en-US"/>
                        </a:p>
                      </a:txBody>
                      <a:tcPr>
                        <a:blipFill>
                          <a:blip r:embed="rId3"/>
                          <a:stretch>
                            <a:fillRect l="-267" t="-539189" r="-533" b="-440541"/>
                          </a:stretch>
                        </a:blipFill>
                      </a:tcPr>
                    </a:tc>
                    <a:extLst>
                      <a:ext uri="{0D108BD9-81ED-4DB2-BD59-A6C34878D82A}">
                        <a16:rowId xmlns:a16="http://schemas.microsoft.com/office/drawing/2014/main" val="2349541996"/>
                      </a:ext>
                    </a:extLst>
                  </a:tr>
                  <a:tr h="1316828">
                    <a:tc>
                      <a:txBody>
                        <a:bodyPr/>
                        <a:lstStyle/>
                        <a:p>
                          <a:endParaRPr lang="en-US" dirty="0"/>
                        </a:p>
                      </a:txBody>
                      <a:tcPr/>
                    </a:tc>
                    <a:extLst>
                      <a:ext uri="{0D108BD9-81ED-4DB2-BD59-A6C34878D82A}">
                        <a16:rowId xmlns:a16="http://schemas.microsoft.com/office/drawing/2014/main" val="1320811221"/>
                      </a:ext>
                    </a:extLst>
                  </a:tr>
                  <a:tr h="656359">
                    <a:tc>
                      <a:txBody>
                        <a:bodyPr/>
                        <a:lstStyle/>
                        <a:p>
                          <a:endParaRPr lang="en-US"/>
                        </a:p>
                      </a:txBody>
                      <a:tcPr>
                        <a:blipFill>
                          <a:blip r:embed="rId3"/>
                          <a:stretch>
                            <a:fillRect l="-267" t="-637963" r="-533" b="-1852"/>
                          </a:stretch>
                        </a:blipFill>
                      </a:tcPr>
                    </a:tc>
                    <a:extLst>
                      <a:ext uri="{0D108BD9-81ED-4DB2-BD59-A6C34878D82A}">
                        <a16:rowId xmlns:a16="http://schemas.microsoft.com/office/drawing/2014/main" val="284238699"/>
                      </a:ext>
                    </a:extLst>
                  </a:tr>
                </a:tbl>
              </a:graphicData>
            </a:graphic>
          </p:graphicFrame>
        </mc:Fallback>
      </mc:AlternateContent>
      <p:cxnSp>
        <p:nvCxnSpPr>
          <p:cNvPr id="14" name="Straight Arrow Connector 13"/>
          <p:cNvCxnSpPr/>
          <p:nvPr/>
        </p:nvCxnSpPr>
        <p:spPr>
          <a:xfrm flipV="1">
            <a:off x="1812514" y="1476331"/>
            <a:ext cx="4386063" cy="1996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815140" y="1846385"/>
            <a:ext cx="4406222" cy="1627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1812514" y="3472962"/>
            <a:ext cx="4408848" cy="232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1812514" y="3472962"/>
            <a:ext cx="4408848" cy="487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4767047" y="2752936"/>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67047" y="4111404"/>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81558" y="2555398"/>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362357" y="4422298"/>
            <a:ext cx="0" cy="62178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39283" y="5433646"/>
                <a:ext cx="2574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𝐼𝑡𝑒𝑚𝑠𝑒𝑡𝑠</m:t>
                      </m:r>
                      <m:r>
                        <a:rPr lang="en-US" i="1" dirty="0" smtClean="0">
                          <a:latin typeface="Cambria Math" panose="02040503050406030204" pitchFamily="18" charset="0"/>
                        </a:rPr>
                        <m:t> </m:t>
                      </m:r>
                      <m:r>
                        <a:rPr lang="en-US" i="1" dirty="0" smtClean="0">
                          <a:latin typeface="Cambria Math" panose="02040503050406030204" pitchFamily="18" charset="0"/>
                        </a:rPr>
                        <m:t>𝐶</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39283" y="5433646"/>
                <a:ext cx="257425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931215" y="6122435"/>
                <a:ext cx="25006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𝐷𝑎𝑡𝑎𝑏𝑎𝑠𝑒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𝑡𝑟𝑎𝑛𝑠𝑎𝑐𝑡𝑖𝑜𝑛𝑠</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931215" y="6122435"/>
                <a:ext cx="2500607" cy="369332"/>
              </a:xfrm>
              <a:prstGeom prst="rect">
                <a:avLst/>
              </a:prstGeom>
              <a:blipFill>
                <a:blip r:embed="rId5"/>
                <a:stretch>
                  <a:fillRect r="-13415" b="-13115"/>
                </a:stretch>
              </a:blipFill>
            </p:spPr>
            <p:txBody>
              <a:bodyPr/>
              <a:lstStyle/>
              <a:p>
                <a:r>
                  <a:rPr lang="en-US">
                    <a:noFill/>
                  </a:rPr>
                  <a:t> </a:t>
                </a:r>
              </a:p>
            </p:txBody>
          </p:sp>
        </mc:Fallback>
      </mc:AlternateContent>
      <p:sp>
        <p:nvSpPr>
          <p:cNvPr id="32" name="TextBox 31"/>
          <p:cNvSpPr txBox="1"/>
          <p:nvPr/>
        </p:nvSpPr>
        <p:spPr>
          <a:xfrm>
            <a:off x="2857953" y="6499838"/>
            <a:ext cx="744827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19.4: Counting support Count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0122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The word “association” is very common in our every sphere of life. The literal meaning of </a:t>
                </a:r>
                <a:r>
                  <a:rPr lang="en-US" sz="1800" u="sng" dirty="0" smtClean="0">
                    <a:latin typeface="Times New Roman" panose="02020603050405020304" pitchFamily="18" charset="0"/>
                    <a:cs typeface="Times New Roman" panose="02020603050405020304" pitchFamily="18" charset="0"/>
                  </a:rPr>
                  <a:t>association</a:t>
                </a:r>
                <a:r>
                  <a:rPr lang="en-US" sz="1800" dirty="0" smtClean="0">
                    <a:latin typeface="Times New Roman" panose="02020603050405020304" pitchFamily="18" charset="0"/>
                    <a:cs typeface="Times New Roman" panose="02020603050405020304" pitchFamily="18" charset="0"/>
                  </a:rPr>
                  <a:t> is a spatial or temporal </a:t>
                </a:r>
                <a:r>
                  <a:rPr lang="en-US" sz="1800" u="sng" dirty="0" smtClean="0">
                    <a:latin typeface="Times New Roman" panose="02020603050405020304" pitchFamily="18" charset="0"/>
                    <a:cs typeface="Times New Roman" panose="02020603050405020304" pitchFamily="18" charset="0"/>
                  </a:rPr>
                  <a:t>relation</a:t>
                </a:r>
                <a:r>
                  <a:rPr lang="en-US" sz="1800" dirty="0" smtClean="0">
                    <a:latin typeface="Times New Roman" panose="02020603050405020304" pitchFamily="18" charset="0"/>
                    <a:cs typeface="Times New Roman" panose="02020603050405020304" pitchFamily="18" charset="0"/>
                  </a:rPr>
                  <a:t> between things, attributes, occurrences etc. In fact, the word “relation” is synonymous to the word “association”. To understand the concept of association, let us look at Fig. 19.1 (a). Here, we see four things namely “boy”, “girl”, “chocolate” and “cigarette”. Several associations from one (or more) element(s) to other(s) can be interpreted. For example,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𝑔𝑖𝑟</m:t>
                    </m:r>
                    <m:r>
                      <a:rPr lang="en-US" sz="1800" b="0" i="1" dirty="0" smtClean="0">
                        <a:latin typeface="Cambria Math" panose="02040503050406030204" pitchFamily="18" charset="0"/>
                        <a:cs typeface="Times New Roman" panose="02020603050405020304" pitchFamily="18" charset="0"/>
                      </a:rPr>
                      <m:t>𝑙</m:t>
                    </m:r>
                    <m:groupChr>
                      <m:groupChrPr>
                        <m:chr m:val="→"/>
                        <m:vertJc m:val="bot"/>
                        <m:ctrlPr>
                          <a:rPr lang="en-US" sz="1800" b="0" i="1" dirty="0" smtClean="0">
                            <a:latin typeface="Cambria Math" panose="02040503050406030204" pitchFamily="18" charset="0"/>
                            <a:cs typeface="Times New Roman" panose="02020603050405020304" pitchFamily="18" charset="0"/>
                          </a:rPr>
                        </m:ctrlPr>
                      </m:groupChrPr>
                      <m:e>
                        <m:r>
                          <m:rPr>
                            <m:brk m:alnAt="2"/>
                          </m:rPr>
                          <a:rPr lang="en-US" sz="1800" b="0" i="1" dirty="0" smtClean="0">
                            <a:latin typeface="Cambria Math" panose="02040503050406030204" pitchFamily="18" charset="0"/>
                            <a:cs typeface="Times New Roman" panose="02020603050405020304" pitchFamily="18" charset="0"/>
                          </a:rPr>
                          <m:t>𝑙</m:t>
                        </m:r>
                        <m:r>
                          <a:rPr lang="en-US" sz="1800" b="0" i="1" dirty="0" smtClean="0">
                            <a:latin typeface="Cambria Math" panose="02040503050406030204" pitchFamily="18" charset="0"/>
                            <a:cs typeface="Times New Roman" panose="02020603050405020304" pitchFamily="18" charset="0"/>
                          </a:rPr>
                          <m:t>𝑖𝑘𝑒𝑠</m:t>
                        </m:r>
                      </m:e>
                    </m:groupChr>
                    <m:r>
                      <a:rPr lang="en-US" sz="1800" b="0" i="1" dirty="0" smtClean="0">
                        <a:latin typeface="Cambria Math" panose="02040503050406030204" pitchFamily="18" charset="0"/>
                        <a:cs typeface="Times New Roman" panose="02020603050405020304" pitchFamily="18" charset="0"/>
                      </a:rPr>
                      <m:t>𝑐h𝑜𝑐𝑜𝑙𝑎𝑡𝑒</m:t>
                    </m:r>
                  </m:oMath>
                </a14:m>
                <a:r>
                  <a:rPr lang="en-US" sz="1800" dirty="0" smtClean="0">
                    <a:latin typeface="Times New Roman" panose="02020603050405020304" pitchFamily="18" charset="0"/>
                    <a:cs typeface="Times New Roman" panose="02020603050405020304" pitchFamily="18" charset="0"/>
                  </a:rPr>
                  <a:t> (interpreting girl prefers chocolate) or </a:t>
                </a:r>
                <a14:m>
                  <m:oMath xmlns:m="http://schemas.openxmlformats.org/officeDocument/2006/math">
                    <m:d>
                      <m:dPr>
                        <m:begChr m:val="{"/>
                        <m:endChr m:val="}"/>
                        <m:ctrlPr>
                          <a:rPr lang="en-US" sz="1800" i="1" dirty="0" smtClean="0">
                            <a:latin typeface="Cambria Math" panose="02040503050406030204" pitchFamily="18" charset="0"/>
                            <a:cs typeface="Times New Roman" panose="02020603050405020304" pitchFamily="18" charset="0"/>
                          </a:rPr>
                        </m:ctrlPr>
                      </m:dPr>
                      <m:e>
                        <m:r>
                          <a:rPr lang="en-US" sz="1800" i="1" dirty="0" smtClean="0">
                            <a:latin typeface="Cambria Math" panose="02040503050406030204" pitchFamily="18" charset="0"/>
                            <a:cs typeface="Times New Roman" panose="02020603050405020304" pitchFamily="18" charset="0"/>
                          </a:rPr>
                          <m:t>𝑏𝑜𝑦</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𝑔𝑖𝑟𝑙</m:t>
                        </m:r>
                      </m:e>
                    </m:d>
                    <m:groupChr>
                      <m:groupChrPr>
                        <m:chr m:val="→"/>
                        <m:vertJc m:val="bot"/>
                        <m:ctrlPr>
                          <a:rPr lang="en-US" sz="1800" i="1" dirty="0" smtClean="0">
                            <a:latin typeface="Cambria Math" panose="02040503050406030204" pitchFamily="18" charset="0"/>
                            <a:cs typeface="Times New Roman" panose="02020603050405020304" pitchFamily="18" charset="0"/>
                          </a:rPr>
                        </m:ctrlPr>
                      </m:groupChrPr>
                      <m:e>
                        <m:r>
                          <m:rPr>
                            <m:brk m:alnAt="2"/>
                          </m:rPr>
                          <a:rPr lang="en-US" sz="1800" b="0" i="1" dirty="0" smtClean="0">
                            <a:latin typeface="Cambria Math" panose="02040503050406030204" pitchFamily="18" charset="0"/>
                            <a:cs typeface="Times New Roman" panose="02020603050405020304" pitchFamily="18" charset="0"/>
                          </a:rPr>
                          <m:t>𝑠</m:t>
                        </m:r>
                        <m:r>
                          <a:rPr lang="en-US" sz="1800" b="0" i="1" dirty="0" smtClean="0">
                            <a:latin typeface="Cambria Math" panose="02040503050406030204" pitchFamily="18" charset="0"/>
                            <a:cs typeface="Times New Roman" panose="02020603050405020304" pitchFamily="18" charset="0"/>
                          </a:rPr>
                          <m:t>h𝑜𝑝𝑠</m:t>
                        </m:r>
                      </m:e>
                    </m:groupChr>
                    <m:r>
                      <a:rPr lang="en-US" sz="1800" b="0" i="1" dirty="0" smtClean="0">
                        <a:latin typeface="Cambria Math" panose="02040503050406030204" pitchFamily="18" charset="0"/>
                        <a:cs typeface="Times New Roman" panose="02020603050405020304" pitchFamily="18" charset="0"/>
                      </a:rPr>
                      <m:t>{</m:t>
                    </m:r>
                    <m:r>
                      <a:rPr lang="en-US" sz="1800" b="0" i="1" dirty="0" smtClean="0">
                        <a:latin typeface="Cambria Math" panose="02040503050406030204" pitchFamily="18" charset="0"/>
                        <a:cs typeface="Times New Roman" panose="02020603050405020304" pitchFamily="18" charset="0"/>
                      </a:rPr>
                      <m:t>𝑐𝑖𝑔𝑎𝑟𝑒𝑡𝑡𝑒</m:t>
                    </m:r>
                    <m:r>
                      <a:rPr lang="en-US" sz="1800" b="0" i="1" dirty="0" smtClean="0">
                        <a:latin typeface="Cambria Math" panose="02040503050406030204" pitchFamily="18" charset="0"/>
                        <a:cs typeface="Times New Roman" panose="02020603050405020304" pitchFamily="18" charset="0"/>
                      </a:rPr>
                      <m:t>, </m:t>
                    </m:r>
                    <m:r>
                      <a:rPr lang="en-US" sz="1800" b="0" i="1" dirty="0" smtClean="0">
                        <a:latin typeface="Cambria Math" panose="02040503050406030204" pitchFamily="18" charset="0"/>
                        <a:cs typeface="Times New Roman" panose="02020603050405020304" pitchFamily="18" charset="0"/>
                      </a:rPr>
                      <m:t>𝑐h𝑜𝑐𝑜𝑙𝑎𝑡𝑒</m:t>
                    </m:r>
                    <m:r>
                      <a:rPr lang="en-US" sz="1800" b="0" i="1" dirty="0" smtClean="0">
                        <a:latin typeface="Cambria Math" panose="02040503050406030204" pitchFamily="18" charset="0"/>
                        <a:cs typeface="Times New Roman" panose="02020603050405020304" pitchFamily="18" charset="0"/>
                      </a:rPr>
                      <m:t>}</m:t>
                    </m:r>
                  </m:oMath>
                </a14:m>
                <a:r>
                  <a:rPr lang="en-US" sz="1800" dirty="0" smtClean="0">
                    <a:latin typeface="Times New Roman" panose="02020603050405020304" pitchFamily="18" charset="0"/>
                    <a:cs typeface="Times New Roman" panose="02020603050405020304" pitchFamily="18" charset="0"/>
                  </a:rPr>
                  <a:t> (interpreting in college canteen, there is a large sales of cigarette and chocolate, if there are both boys and girls students) etc. This is an example showing only few simple things are associated through simple relations. Now, let us turn our focus to a relatively large collection of things as shown in Fig. 19.1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9283" y="702892"/>
                <a:ext cx="8853442" cy="6018589"/>
              </a:xfrm>
              <a:blipFill>
                <a:blip r:embed="rId2"/>
                <a:stretch>
                  <a:fillRect l="-551" t="-506" r="-551"/>
                </a:stretch>
              </a:blipFill>
            </p:spPr>
            <p:txBody>
              <a:bodyPr/>
              <a:lstStyle/>
              <a:p>
                <a:r>
                  <a:rPr lang="en-US" dirty="0">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grpSp>
        <p:nvGrpSpPr>
          <p:cNvPr id="23" name="Group 22"/>
          <p:cNvGrpSpPr/>
          <p:nvPr/>
        </p:nvGrpSpPr>
        <p:grpSpPr>
          <a:xfrm>
            <a:off x="2317525" y="4164153"/>
            <a:ext cx="4696958" cy="1878651"/>
            <a:chOff x="1233823" y="3890686"/>
            <a:chExt cx="4696958" cy="1878651"/>
          </a:xfrm>
        </p:grpSpPr>
        <p:sp>
          <p:nvSpPr>
            <p:cNvPr id="7" name="Oval 6"/>
            <p:cNvSpPr/>
            <p:nvPr/>
          </p:nvSpPr>
          <p:spPr>
            <a:xfrm>
              <a:off x="4584106" y="3905428"/>
              <a:ext cx="1153682" cy="7178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Girl</a:t>
              </a:r>
              <a:endParaRPr lang="en-US" dirty="0"/>
            </a:p>
          </p:txBody>
        </p:sp>
        <p:grpSp>
          <p:nvGrpSpPr>
            <p:cNvPr id="22" name="Group 21"/>
            <p:cNvGrpSpPr/>
            <p:nvPr/>
          </p:nvGrpSpPr>
          <p:grpSpPr>
            <a:xfrm>
              <a:off x="1233823" y="3890686"/>
              <a:ext cx="4696958" cy="1878651"/>
              <a:chOff x="1233823" y="3896882"/>
              <a:chExt cx="4696958" cy="1878651"/>
            </a:xfrm>
          </p:grpSpPr>
          <p:sp>
            <p:nvSpPr>
              <p:cNvPr id="5" name="Oval 4"/>
              <p:cNvSpPr/>
              <p:nvPr/>
            </p:nvSpPr>
            <p:spPr>
              <a:xfrm>
                <a:off x="1498743" y="3896882"/>
                <a:ext cx="1153682" cy="7178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Boy</a:t>
                </a:r>
                <a:endParaRPr lang="en-US" dirty="0"/>
              </a:p>
            </p:txBody>
          </p:sp>
          <p:sp>
            <p:nvSpPr>
              <p:cNvPr id="8" name="Oval 7"/>
              <p:cNvSpPr/>
              <p:nvPr/>
            </p:nvSpPr>
            <p:spPr>
              <a:xfrm>
                <a:off x="1233823" y="5038238"/>
                <a:ext cx="1683522" cy="7178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Chocolate</a:t>
                </a:r>
                <a:endParaRPr lang="en-US" dirty="0"/>
              </a:p>
            </p:txBody>
          </p:sp>
          <p:sp>
            <p:nvSpPr>
              <p:cNvPr id="9" name="Oval 8"/>
              <p:cNvSpPr/>
              <p:nvPr/>
            </p:nvSpPr>
            <p:spPr>
              <a:xfrm>
                <a:off x="4391113" y="5057686"/>
                <a:ext cx="1539668" cy="7178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Cigarette</a:t>
                </a:r>
                <a:endParaRPr lang="en-US" dirty="0"/>
              </a:p>
            </p:txBody>
          </p:sp>
          <p:cxnSp>
            <p:nvCxnSpPr>
              <p:cNvPr id="11" name="Straight Connector 10"/>
              <p:cNvCxnSpPr>
                <a:stCxn id="5" idx="6"/>
                <a:endCxn id="7" idx="2"/>
              </p:cNvCxnSpPr>
              <p:nvPr/>
            </p:nvCxnSpPr>
            <p:spPr>
              <a:xfrm>
                <a:off x="2652425" y="4255806"/>
                <a:ext cx="1931681" cy="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8" idx="0"/>
              </p:cNvCxnSpPr>
              <p:nvPr/>
            </p:nvCxnSpPr>
            <p:spPr>
              <a:xfrm>
                <a:off x="2075584" y="4614729"/>
                <a:ext cx="0" cy="423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4"/>
                <a:endCxn id="9" idx="0"/>
              </p:cNvCxnSpPr>
              <p:nvPr/>
            </p:nvCxnSpPr>
            <p:spPr>
              <a:xfrm>
                <a:off x="5160947" y="4623275"/>
                <a:ext cx="0" cy="434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6"/>
                <a:endCxn id="9" idx="2"/>
              </p:cNvCxnSpPr>
              <p:nvPr/>
            </p:nvCxnSpPr>
            <p:spPr>
              <a:xfrm>
                <a:off x="2917345" y="5397162"/>
                <a:ext cx="1473768" cy="19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5"/>
                <a:endCxn id="9" idx="1"/>
              </p:cNvCxnSpPr>
              <p:nvPr/>
            </p:nvCxnSpPr>
            <p:spPr>
              <a:xfrm>
                <a:off x="2483472" y="4509603"/>
                <a:ext cx="2133120" cy="65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3"/>
                <a:endCxn id="8" idx="7"/>
              </p:cNvCxnSpPr>
              <p:nvPr/>
            </p:nvCxnSpPr>
            <p:spPr>
              <a:xfrm flipH="1">
                <a:off x="2670799" y="4524345"/>
                <a:ext cx="2082260" cy="619019"/>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p:nvSpPr>
        <p:spPr>
          <a:xfrm>
            <a:off x="1702526" y="6218328"/>
            <a:ext cx="5862415"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(a) Association among simple things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82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44" y="445374"/>
            <a:ext cx="9171944" cy="515037"/>
          </a:xfrm>
        </p:spPr>
        <p:txBody>
          <a:bodyPr>
            <a:normAutofit fontScale="90000"/>
          </a:bodyPr>
          <a:lstStyle/>
          <a:p>
            <a:r>
              <a:rPr lang="en-US" sz="4000" dirty="0" err="1" smtClean="0">
                <a:solidFill>
                  <a:srgbClr val="A50021"/>
                </a:solidFill>
                <a:latin typeface="Times New Roman" pitchFamily="18" charset="0"/>
                <a:cs typeface="Times New Roman" pitchFamily="18" charset="0"/>
              </a:rPr>
              <a:t>Apriori</a:t>
            </a:r>
            <a:r>
              <a:rPr lang="en-US" sz="4000" dirty="0" smtClean="0">
                <a:solidFill>
                  <a:srgbClr val="A50021"/>
                </a:solidFill>
                <a:latin typeface="Times New Roman" pitchFamily="18" charset="0"/>
                <a:cs typeface="Times New Roman" pitchFamily="18" charset="0"/>
              </a:rPr>
              <a:t> algorithm to frequent </a:t>
            </a:r>
            <a:r>
              <a:rPr lang="en-US" sz="4000" dirty="0" err="1" smtClean="0">
                <a:solidFill>
                  <a:srgbClr val="A50021"/>
                </a:solidFill>
                <a:latin typeface="Times New Roman" pitchFamily="18" charset="0"/>
                <a:cs typeface="Times New Roman" pitchFamily="18" charset="0"/>
              </a:rPr>
              <a:t>itemsets</a:t>
            </a:r>
            <a:r>
              <a:rPr lang="en-US" sz="4000" dirty="0" smtClean="0">
                <a:solidFill>
                  <a:srgbClr val="A50021"/>
                </a:solidFill>
                <a:latin typeface="Times New Roman" pitchFamily="18" charset="0"/>
                <a:cs typeface="Times New Roman" pitchFamily="18" charset="0"/>
              </a:rPr>
              <a:t> generation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189544" y="1115169"/>
                <a:ext cx="9171944" cy="6463308"/>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is known to be a breakthrough  algorithm to solve the problem of generating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 realistic time. The algorithm proposed by R. Agarwal and R. </a:t>
                </a:r>
                <a:r>
                  <a:rPr lang="en-US" dirty="0" err="1" smtClean="0">
                    <a:latin typeface="Times New Roman" panose="02020603050405020304" pitchFamily="18" charset="0"/>
                    <a:cs typeface="Times New Roman" panose="02020603050405020304" pitchFamily="18" charset="0"/>
                  </a:rPr>
                  <a:t>Srikant</a:t>
                </a:r>
                <a:r>
                  <a:rPr lang="en-US" dirty="0" smtClean="0">
                    <a:latin typeface="Times New Roman" panose="02020603050405020304" pitchFamily="18" charset="0"/>
                    <a:cs typeface="Times New Roman" panose="02020603050405020304" pitchFamily="18" charset="0"/>
                  </a:rPr>
                  <a:t> in 1994. This algorithm is called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because it uses </a:t>
                </a:r>
                <a:r>
                  <a:rPr lang="en-US" u="sng" dirty="0" smtClean="0">
                    <a:latin typeface="Times New Roman" panose="02020603050405020304" pitchFamily="18" charset="0"/>
                    <a:cs typeface="Times New Roman" panose="02020603050405020304" pitchFamily="18" charset="0"/>
                  </a:rPr>
                  <a:t>prior knowledge</a:t>
                </a:r>
                <a:r>
                  <a:rPr lang="en-US" dirty="0" smtClean="0">
                    <a:latin typeface="Times New Roman" panose="02020603050405020304" pitchFamily="18" charset="0"/>
                    <a:cs typeface="Times New Roman" panose="02020603050405020304" pitchFamily="18" charset="0"/>
                  </a:rPr>
                  <a:t> of frequent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property. The algorithm is also called as </a:t>
                </a:r>
                <a:r>
                  <a:rPr lang="en-US" u="sng" dirty="0" smtClean="0">
                    <a:latin typeface="Times New Roman" panose="02020603050405020304" pitchFamily="18" charset="0"/>
                    <a:cs typeface="Times New Roman" panose="02020603050405020304" pitchFamily="18" charset="0"/>
                  </a:rPr>
                  <a:t>level-wise search</a:t>
                </a:r>
                <a:r>
                  <a:rPr lang="en-US" dirty="0" smtClean="0">
                    <a:latin typeface="Times New Roman" panose="02020603050405020304" pitchFamily="18" charset="0"/>
                    <a:cs typeface="Times New Roman" panose="02020603050405020304" pitchFamily="18" charset="0"/>
                  </a:rPr>
                  <a:t> algorithm, because it follows a top-down search, moving downward level-wise in the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lattice. To improve the efficiency of the level-wise generation of frequent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i.e., to reduce the search space), it relies on an important property of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is called </a:t>
                </a:r>
                <a:r>
                  <a:rPr lang="en-US" u="sng" dirty="0" err="1" smtClean="0">
                    <a:latin typeface="Times New Roman" panose="02020603050405020304" pitchFamily="18" charset="0"/>
                    <a:cs typeface="Times New Roman" panose="02020603050405020304" pitchFamily="18" charset="0"/>
                  </a:rPr>
                  <a:t>apriori</a:t>
                </a:r>
                <a:r>
                  <a:rPr lang="en-US" u="sng" dirty="0" smtClean="0">
                    <a:latin typeface="Times New Roman" panose="02020603050405020304" pitchFamily="18" charset="0"/>
                    <a:cs typeface="Times New Roman" panose="02020603050405020304" pitchFamily="18" charset="0"/>
                  </a:rPr>
                  <a:t> property</a:t>
                </a:r>
                <a:r>
                  <a:rPr lang="en-US" dirty="0" smtClean="0">
                    <a:latin typeface="Times New Roman" panose="02020603050405020304" pitchFamily="18" charset="0"/>
                    <a:cs typeface="Times New Roman" panose="02020603050405020304" pitchFamily="18" charset="0"/>
                  </a:rPr>
                  <a:t> which is stated below.</a:t>
                </a:r>
              </a:p>
              <a:p>
                <a:pPr algn="just"/>
                <a:endParaRPr lang="en-US" dirty="0">
                  <a:latin typeface="Times New Roman" panose="02020603050405020304" pitchFamily="18" charset="0"/>
                  <a:cs typeface="Times New Roman" panose="02020603050405020304" pitchFamily="18" charset="0"/>
                </a:endParaRPr>
              </a:p>
              <a:p>
                <a:pPr algn="just"/>
                <a:r>
                  <a:rPr lang="en-US" b="1" i="1" u="sng" dirty="0" smtClean="0">
                    <a:solidFill>
                      <a:schemeClr val="accent1">
                        <a:lumMod val="75000"/>
                      </a:schemeClr>
                    </a:solidFill>
                    <a:latin typeface="Times New Roman" panose="02020603050405020304" pitchFamily="18" charset="0"/>
                    <a:cs typeface="Times New Roman" panose="02020603050405020304" pitchFamily="18" charset="0"/>
                  </a:rPr>
                  <a:t>Theorem 19.1 </a:t>
                </a:r>
                <a:r>
                  <a:rPr lang="en-US" b="1" i="1" u="sng" dirty="0" err="1" smtClean="0">
                    <a:solidFill>
                      <a:schemeClr val="accent1">
                        <a:lumMod val="75000"/>
                      </a:schemeClr>
                    </a:solidFill>
                    <a:latin typeface="Times New Roman" panose="02020603050405020304" pitchFamily="18" charset="0"/>
                    <a:cs typeface="Times New Roman" panose="02020603050405020304" pitchFamily="18" charset="0"/>
                  </a:rPr>
                  <a:t>Apriori</a:t>
                </a:r>
                <a:r>
                  <a:rPr lang="en-US" b="1" i="1" u="sng" dirty="0" smtClean="0">
                    <a:solidFill>
                      <a:schemeClr val="accent1">
                        <a:lumMod val="75000"/>
                      </a:schemeClr>
                    </a:solidFill>
                    <a:latin typeface="Times New Roman" panose="02020603050405020304" pitchFamily="18" charset="0"/>
                    <a:cs typeface="Times New Roman" panose="02020603050405020304" pitchFamily="18" charset="0"/>
                  </a:rPr>
                  <a:t> Property</a:t>
                </a:r>
              </a:p>
              <a:p>
                <a:pPr algn="just"/>
                <a:r>
                  <a:rPr lang="en-US" u="sng" dirty="0" smtClean="0">
                    <a:latin typeface="Times New Roman" panose="02020603050405020304" pitchFamily="18" charset="0"/>
                    <a:cs typeface="Times New Roman" panose="02020603050405020304" pitchFamily="18" charset="0"/>
                  </a:rPr>
                  <a:t>If an </a:t>
                </a:r>
                <a:r>
                  <a:rPr lang="en-US" u="sng" dirty="0" err="1" smtClean="0">
                    <a:latin typeface="Times New Roman" panose="02020603050405020304" pitchFamily="18" charset="0"/>
                    <a:cs typeface="Times New Roman" panose="02020603050405020304" pitchFamily="18" charset="0"/>
                  </a:rPr>
                  <a:t>itemset</a:t>
                </a:r>
                <a:r>
                  <a:rPr lang="en-US" u="sng" dirty="0" smtClean="0">
                    <a:latin typeface="Times New Roman" panose="02020603050405020304" pitchFamily="18" charset="0"/>
                    <a:cs typeface="Times New Roman" panose="02020603050405020304" pitchFamily="18" charset="0"/>
                  </a:rPr>
                  <a:t> is frequent, then al of its subsets (non-empty) must also be frequent.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property is also called downward closed property of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To illustrate the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property, let us consider the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lattice shown in Fig. 19.5. Suppose,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𝑐</m:t>
                    </m:r>
                    <m:r>
                      <a:rPr lang="en-US" i="1" dirty="0" err="1"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𝑑</m:t>
                    </m:r>
                    <m:r>
                      <a:rPr lang="en-US" i="1" dirty="0" err="1"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𝑒</m:t>
                    </m:r>
                    <m:r>
                      <a:rPr lang="en-US" i="1" dirty="0"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is a frequent </a:t>
                </a:r>
                <a:r>
                  <a:rPr lang="en-US" dirty="0" err="1" smtClean="0">
                    <a:latin typeface="Times New Roman" panose="02020603050405020304" pitchFamily="18" charset="0"/>
                    <a:cs typeface="Times New Roman" panose="02020603050405020304" pitchFamily="18" charset="0"/>
                  </a:rPr>
                  <a:t>itemset</a:t>
                </a:r>
                <a:r>
                  <a:rPr lang="en-US" dirty="0" smtClean="0">
                    <a:latin typeface="Times New Roman" panose="02020603050405020304" pitchFamily="18" charset="0"/>
                    <a:cs typeface="Times New Roman" panose="02020603050405020304" pitchFamily="18" charset="0"/>
                  </a:rPr>
                  <a:t>. Clearly, </a:t>
                </a:r>
                <a14:m>
                  <m:oMath xmlns:m="http://schemas.openxmlformats.org/officeDocument/2006/math">
                    <m:d>
                      <m:dPr>
                        <m:begChr m:val="{"/>
                        <m:endChr m:val="}"/>
                        <m:ctrlPr>
                          <a:rPr lang="en-US" i="1" dirty="0" err="1">
                            <a:latin typeface="Cambria Math" panose="02040503050406030204" pitchFamily="18" charset="0"/>
                            <a:cs typeface="Times New Roman" panose="02020603050405020304" pitchFamily="18" charset="0"/>
                          </a:rPr>
                        </m:ctrlPr>
                      </m:dPr>
                      <m:e>
                        <m:r>
                          <a:rPr lang="en-US" i="1" dirty="0" err="1">
                            <a:latin typeface="Cambria Math" panose="02040503050406030204" pitchFamily="18" charset="0"/>
                            <a:cs typeface="Times New Roman" panose="02020603050405020304" pitchFamily="18" charset="0"/>
                          </a:rPr>
                          <m:t>𝑐</m:t>
                        </m:r>
                        <m:r>
                          <a:rPr lang="en-US" i="1" dirty="0" err="1">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𝑑</m:t>
                        </m:r>
                      </m:e>
                    </m:d>
                    <m:r>
                      <a:rPr lang="en-US" b="0" i="1" dirty="0" smtClean="0">
                        <a:latin typeface="Cambria Math" panose="02040503050406030204" pitchFamily="18" charset="0"/>
                        <a:cs typeface="Times New Roman" panose="02020603050405020304" pitchFamily="18" charset="0"/>
                      </a:rPr>
                      <m:t>,</m:t>
                    </m:r>
                    <m:d>
                      <m:dPr>
                        <m:begChr m:val="{"/>
                        <m:endChr m:val="}"/>
                        <m:ctrlPr>
                          <a:rPr lang="en-US" i="1" dirty="0" err="1">
                            <a:latin typeface="Cambria Math" panose="02040503050406030204" pitchFamily="18" charset="0"/>
                            <a:cs typeface="Times New Roman" panose="02020603050405020304" pitchFamily="18" charset="0"/>
                          </a:rPr>
                        </m:ctrlPr>
                      </m:dPr>
                      <m:e>
                        <m:r>
                          <a:rPr lang="en-US" i="1" dirty="0" err="1">
                            <a:latin typeface="Cambria Math" panose="02040503050406030204" pitchFamily="18" charset="0"/>
                            <a:cs typeface="Times New Roman" panose="02020603050405020304" pitchFamily="18" charset="0"/>
                          </a:rPr>
                          <m:t>𝑐</m:t>
                        </m:r>
                        <m:r>
                          <a:rPr lang="en-US" i="1" dirty="0" err="1">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𝑒</m:t>
                        </m:r>
                      </m:e>
                    </m:d>
                    <m:r>
                      <a:rPr lang="en-US" b="0" i="0" dirty="0" smtClean="0">
                        <a:latin typeface="Cambria Math" panose="02040503050406030204" pitchFamily="18" charset="0"/>
                        <a:cs typeface="Times New Roman" panose="02020603050405020304" pitchFamily="18" charset="0"/>
                      </a:rPr>
                      <m:t>,</m:t>
                    </m:r>
                    <m:d>
                      <m:dPr>
                        <m:begChr m:val="{"/>
                        <m:endChr m:val="}"/>
                        <m:ctrlPr>
                          <a:rPr lang="en-US" i="1" dirty="0" err="1">
                            <a:latin typeface="Cambria Math" panose="02040503050406030204" pitchFamily="18" charset="0"/>
                            <a:cs typeface="Times New Roman" panose="02020603050405020304" pitchFamily="18" charset="0"/>
                          </a:rPr>
                        </m:ctrlPr>
                      </m:dPr>
                      <m:e>
                        <m:r>
                          <a:rPr lang="en-US" i="1" dirty="0" err="1">
                            <a:latin typeface="Cambria Math" panose="02040503050406030204" pitchFamily="18" charset="0"/>
                            <a:cs typeface="Times New Roman" panose="02020603050405020304" pitchFamily="18" charset="0"/>
                          </a:rPr>
                          <m:t>𝑑</m:t>
                        </m:r>
                        <m:r>
                          <a:rPr lang="en-US" i="1" dirty="0" err="1">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𝑒</m:t>
                        </m:r>
                      </m:e>
                    </m:d>
                    <m:r>
                      <a:rPr lang="en-US" b="0" i="1" dirty="0" smtClean="0">
                        <a:latin typeface="Cambria Math" panose="02040503050406030204" pitchFamily="18" charset="0"/>
                        <a:cs typeface="Times New Roman" panose="02020603050405020304" pitchFamily="18" charset="0"/>
                      </a:rPr>
                      <m:t>,</m:t>
                    </m:r>
                    <m:d>
                      <m:dPr>
                        <m:begChr m:val="{"/>
                        <m:endChr m:val="}"/>
                        <m:ctrlPr>
                          <a:rPr lang="en-US" i="1" dirty="0" err="1">
                            <a:latin typeface="Cambria Math" panose="02040503050406030204" pitchFamily="18" charset="0"/>
                            <a:cs typeface="Times New Roman" panose="02020603050405020304" pitchFamily="18" charset="0"/>
                          </a:rPr>
                        </m:ctrlPr>
                      </m:dPr>
                      <m:e>
                        <m:r>
                          <a:rPr lang="en-US" i="1" dirty="0" err="1">
                            <a:latin typeface="Cambria Math" panose="02040503050406030204" pitchFamily="18" charset="0"/>
                            <a:cs typeface="Times New Roman" panose="02020603050405020304" pitchFamily="18" charset="0"/>
                          </a:rPr>
                          <m:t>𝑐</m:t>
                        </m:r>
                      </m:e>
                    </m:d>
                    <m:r>
                      <a:rPr lang="en-US" i="1" dirty="0" err="1">
                        <a:latin typeface="Cambria Math" panose="02040503050406030204" pitchFamily="18" charset="0"/>
                        <a:cs typeface="Times New Roman" panose="02020603050405020304" pitchFamily="18" charset="0"/>
                      </a:rPr>
                      <m:t>,</m:t>
                    </m:r>
                    <m:d>
                      <m:dPr>
                        <m:begChr m:val="{"/>
                        <m:endChr m:val="}"/>
                        <m:ctrlPr>
                          <a:rPr lang="en-US" b="0" i="1" dirty="0" smtClean="0">
                            <a:latin typeface="Cambria Math" panose="02040503050406030204" pitchFamily="18" charset="0"/>
                            <a:cs typeface="Times New Roman" panose="02020603050405020304" pitchFamily="18" charset="0"/>
                          </a:rPr>
                        </m:ctrlPr>
                      </m:dPr>
                      <m:e>
                        <m:r>
                          <a:rPr lang="en-US" i="1" dirty="0" err="1">
                            <a:latin typeface="Cambria Math" panose="02040503050406030204" pitchFamily="18" charset="0"/>
                            <a:cs typeface="Times New Roman" panose="02020603050405020304" pitchFamily="18" charset="0"/>
                          </a:rPr>
                          <m:t>𝑑</m:t>
                        </m:r>
                      </m:e>
                    </m:d>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𝑎𝑛𝑑</m:t>
                    </m:r>
                    <m:r>
                      <a:rPr lang="en-US" b="0" i="1" dirty="0" smtClean="0">
                        <a:latin typeface="Cambria Math" panose="02040503050406030204" pitchFamily="18" charset="0"/>
                        <a:cs typeface="Times New Roman" panose="02020603050405020304" pitchFamily="18" charset="0"/>
                      </a:rPr>
                      <m:t> {</m:t>
                    </m:r>
                    <m:r>
                      <a:rPr lang="en-US" i="1" dirty="0" err="1">
                        <a:latin typeface="Cambria Math" panose="02040503050406030204" pitchFamily="18" charset="0"/>
                        <a:cs typeface="Times New Roman" panose="02020603050405020304" pitchFamily="18" charset="0"/>
                      </a:rPr>
                      <m:t>𝑒</m:t>
                    </m:r>
                    <m:r>
                      <a:rPr lang="en-US" i="1" dirty="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are also frequent. This is because any transaction that contains </a:t>
                </a:r>
                <a14:m>
                  <m:oMath xmlns:m="http://schemas.openxmlformats.org/officeDocument/2006/math">
                    <m:r>
                      <a:rPr lang="en-US" i="1" dirty="0">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𝑐</m:t>
                    </m:r>
                    <m:r>
                      <a:rPr lang="en-US" i="1" dirty="0" err="1">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𝑑</m:t>
                    </m:r>
                    <m:r>
                      <a:rPr lang="en-US" i="1" dirty="0" err="1">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𝑒</m:t>
                    </m:r>
                    <m:r>
                      <a:rPr lang="en-US" i="1" dirty="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must also contain its all the above mentioned subsets.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b="1" u="sng"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89544" y="1115169"/>
                <a:ext cx="9171944" cy="6463308"/>
              </a:xfrm>
              <a:prstGeom prst="rect">
                <a:avLst/>
              </a:prstGeom>
              <a:blipFill>
                <a:blip r:embed="rId2"/>
                <a:stretch>
                  <a:fillRect l="-532" t="-566" r="-532"/>
                </a:stretch>
              </a:blipFill>
            </p:spPr>
            <p:txBody>
              <a:bodyPr/>
              <a:lstStyle/>
              <a:p>
                <a:r>
                  <a:rPr lang="en-PH">
                    <a:noFill/>
                  </a:rPr>
                  <a:t> </a:t>
                </a:r>
              </a:p>
            </p:txBody>
          </p:sp>
        </mc:Fallback>
      </mc:AlternateContent>
    </p:spTree>
    <p:extLst>
      <p:ext uri="{BB962C8B-B14F-4D97-AF65-F5344CB8AC3E}">
        <p14:creationId xmlns:p14="http://schemas.microsoft.com/office/powerpoint/2010/main" val="25164624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67" y="638538"/>
            <a:ext cx="8113802" cy="5375305"/>
          </a:xfrm>
          <a:prstGeom prst="rect">
            <a:avLst/>
          </a:prstGeom>
        </p:spPr>
      </p:pic>
      <p:sp>
        <p:nvSpPr>
          <p:cNvPr id="2" name="Title 1"/>
          <p:cNvSpPr>
            <a:spLocks noGrp="1"/>
          </p:cNvSpPr>
          <p:nvPr>
            <p:ph type="title"/>
          </p:nvPr>
        </p:nvSpPr>
        <p:spPr>
          <a:xfrm>
            <a:off x="87424" y="638538"/>
            <a:ext cx="9361488" cy="515037"/>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5" name="TextBox 4"/>
          <p:cNvSpPr txBox="1"/>
          <p:nvPr/>
        </p:nvSpPr>
        <p:spPr>
          <a:xfrm>
            <a:off x="87424" y="1266916"/>
            <a:ext cx="9171944" cy="1477328"/>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endParaRPr lang="en-US" b="1" u="sng"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02407" y="6013843"/>
            <a:ext cx="7289563"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Figure 19.5: Illustration of </a:t>
            </a:r>
            <a:r>
              <a:rPr lang="en-US" dirty="0" err="1" smtClean="0">
                <a:latin typeface="Times New Roman" panose="02020603050405020304" pitchFamily="18" charset="0"/>
                <a:cs typeface="Times New Roman" panose="02020603050405020304" pitchFamily="18" charset="0"/>
              </a:rPr>
              <a:t>apriory</a:t>
            </a:r>
            <a:r>
              <a:rPr lang="en-US" dirty="0" smtClean="0">
                <a:latin typeface="Times New Roman" panose="02020603050405020304" pitchFamily="18" charset="0"/>
                <a:cs typeface="Times New Roman" panose="02020603050405020304" pitchFamily="18" charset="0"/>
              </a:rPr>
              <a:t> property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327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87423" y="891408"/>
                <a:ext cx="9171944" cy="603242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apriori</a:t>
                </a:r>
                <a:r>
                  <a:rPr lang="en-US" dirty="0">
                    <a:latin typeface="Times New Roman" panose="02020603050405020304" pitchFamily="18" charset="0"/>
                    <a:cs typeface="Times New Roman" panose="02020603050405020304" pitchFamily="18" charset="0"/>
                  </a:rPr>
                  <a:t> property belongs to a special category of properties called anti-monotone in the sense that if a set cannot pass a test, all of its supersets will also fail the same test. It is called anti-monotone because the property is monotonic in the context of failing test. For example, if </a:t>
                </a:r>
                <a14:m>
                  <m:oMath xmlns:m="http://schemas.openxmlformats.org/officeDocument/2006/math">
                    <m:r>
                      <a:rPr lang="en-US" i="1" dirty="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𝑎</m:t>
                    </m:r>
                    <m:r>
                      <a:rPr lang="en-US" i="1" dirty="0" err="1">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𝑏</m:t>
                    </m:r>
                    <m:r>
                      <a:rPr lang="en-US" i="1" dirty="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is infrequent, then all of its supersets must be frequent too (see Fig. 19.5). From this, we can write the following</a:t>
                </a:r>
                <a:r>
                  <a:rPr lang="en-US" dirty="0" smtClean="0">
                    <a:latin typeface="Times New Roman" panose="02020603050405020304" pitchFamily="18" charset="0"/>
                    <a:cs typeface="Times New Roman" panose="02020603050405020304" pitchFamily="18" charset="0"/>
                  </a:rPr>
                  <a:t>.</a:t>
                </a:r>
              </a:p>
              <a:p>
                <a:pPr algn="just"/>
                <a:endParaRPr lang="en-US" sz="800" dirty="0">
                  <a:latin typeface="Times New Roman" panose="02020603050405020304" pitchFamily="18" charset="0"/>
                  <a:cs typeface="Times New Roman" panose="02020603050405020304" pitchFamily="18" charset="0"/>
                </a:endParaRPr>
              </a:p>
              <a:p>
                <a:pPr algn="just"/>
                <a:r>
                  <a:rPr lang="en-US" u="sng" dirty="0" err="1" smtClean="0">
                    <a:latin typeface="Times New Roman" panose="02020603050405020304" pitchFamily="18" charset="0"/>
                    <a:cs typeface="Times New Roman" panose="02020603050405020304" pitchFamily="18" charset="0"/>
                  </a:rPr>
                  <a:t>Corolary</a:t>
                </a:r>
                <a:r>
                  <a:rPr lang="en-US" u="sng" dirty="0" smtClean="0">
                    <a:latin typeface="Times New Roman" panose="02020603050405020304" pitchFamily="18" charset="0"/>
                    <a:cs typeface="Times New Roman" panose="02020603050405020304" pitchFamily="18" charset="0"/>
                  </a:rPr>
                  <a:t> 19.1</a:t>
                </a:r>
                <a:r>
                  <a:rPr lang="en-US" dirty="0" smtClean="0">
                    <a:latin typeface="Times New Roman" panose="02020603050405020304" pitchFamily="18" charset="0"/>
                    <a:cs typeface="Times New Roman" panose="02020603050405020304" pitchFamily="18" charset="0"/>
                  </a:rPr>
                  <a:t>: Let us denote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be the set containing all the frequent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𝑖𝑡𝑒𝑚𝑠𝑒𝑡𝑠</m:t>
                    </m:r>
                  </m:oMath>
                </a14:m>
                <a:r>
                  <a:rPr lang="en-US" dirty="0" smtClean="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i="1" u="sng">
                            <a:latin typeface="Cambria Math" panose="02040503050406030204" pitchFamily="18" charset="0"/>
                            <a:cs typeface="Times New Roman" panose="02020603050405020304" pitchFamily="18" charset="0"/>
                          </a:rPr>
                        </m:ctrlPr>
                      </m:sSubPr>
                      <m:e>
                        <m:r>
                          <a:rPr lang="en-US" i="1" u="sng">
                            <a:latin typeface="Cambria Math" panose="02040503050406030204" pitchFamily="18" charset="0"/>
                            <a:cs typeface="Times New Roman" panose="02020603050405020304" pitchFamily="18" charset="0"/>
                          </a:rPr>
                          <m:t>𝐿</m:t>
                        </m:r>
                      </m:e>
                      <m:sub>
                        <m:r>
                          <a:rPr lang="en-US" i="1" u="sng">
                            <a:latin typeface="Cambria Math" panose="02040503050406030204" pitchFamily="18" charset="0"/>
                            <a:cs typeface="Times New Roman" panose="02020603050405020304" pitchFamily="18" charset="0"/>
                          </a:rPr>
                          <m:t>𝑘</m:t>
                        </m:r>
                      </m:sub>
                    </m:sSub>
                    <m:r>
                      <a:rPr lang="en-US" b="0" i="1" u="sng" smtClean="0">
                        <a:latin typeface="Cambria Math" panose="02040503050406030204" pitchFamily="18" charset="0"/>
                        <a:cs typeface="Times New Roman" panose="02020603050405020304" pitchFamily="18" charset="0"/>
                      </a:rPr>
                      <m:t>=</m:t>
                    </m:r>
                    <m:r>
                      <m:rPr>
                        <m:sty m:val="p"/>
                      </m:rPr>
                      <a:rPr lang="el-GR" b="0" i="1" u="sng" smtClean="0">
                        <a:latin typeface="Cambria Math" panose="02040503050406030204" pitchFamily="18" charset="0"/>
                        <a:ea typeface="Cambria Math" panose="02040503050406030204" pitchFamily="18" charset="0"/>
                        <a:cs typeface="Times New Roman" panose="02020603050405020304" pitchFamily="18" charset="0"/>
                      </a:rPr>
                      <m:t>Φ</m:t>
                    </m:r>
                  </m:oMath>
                </a14:m>
                <a:r>
                  <a:rPr lang="en-US" u="sng" dirty="0" smtClean="0">
                    <a:latin typeface="Times New Roman" panose="02020603050405020304" pitchFamily="18" charset="0"/>
                    <a:cs typeface="Times New Roman" panose="02020603050405020304" pitchFamily="18" charset="0"/>
                  </a:rPr>
                  <a:t> (the empty set), then </a:t>
                </a:r>
                <a14:m>
                  <m:oMath xmlns:m="http://schemas.openxmlformats.org/officeDocument/2006/math">
                    <m:sSub>
                      <m:sSubPr>
                        <m:ctrlPr>
                          <a:rPr lang="en-US" i="1" u="sng">
                            <a:latin typeface="Cambria Math" panose="02040503050406030204" pitchFamily="18" charset="0"/>
                            <a:cs typeface="Times New Roman" panose="02020603050405020304" pitchFamily="18" charset="0"/>
                          </a:rPr>
                        </m:ctrlPr>
                      </m:sSubPr>
                      <m:e>
                        <m:r>
                          <a:rPr lang="en-US" i="1" u="sng">
                            <a:latin typeface="Cambria Math" panose="02040503050406030204" pitchFamily="18" charset="0"/>
                            <a:cs typeface="Times New Roman" panose="02020603050405020304" pitchFamily="18" charset="0"/>
                          </a:rPr>
                          <m:t>𝐿</m:t>
                        </m:r>
                      </m:e>
                      <m:sub>
                        <m:r>
                          <a:rPr lang="en-US" i="1" u="sng">
                            <a:latin typeface="Cambria Math" panose="02040503050406030204" pitchFamily="18" charset="0"/>
                            <a:cs typeface="Times New Roman" panose="02020603050405020304" pitchFamily="18" charset="0"/>
                          </a:rPr>
                          <m:t>𝑘</m:t>
                        </m:r>
                        <m:r>
                          <a:rPr lang="en-US" b="0" i="1" u="sng" smtClean="0">
                            <a:latin typeface="Cambria Math" panose="02040503050406030204" pitchFamily="18" charset="0"/>
                            <a:cs typeface="Times New Roman" panose="02020603050405020304" pitchFamily="18" charset="0"/>
                          </a:rPr>
                          <m:t>+1</m:t>
                        </m:r>
                      </m:sub>
                    </m:sSub>
                    <m:r>
                      <a:rPr lang="en-US" b="0" i="1" u="sng" smtClean="0">
                        <a:latin typeface="Cambria Math" panose="02040503050406030204" pitchFamily="18" charset="0"/>
                        <a:cs typeface="Times New Roman" panose="02020603050405020304" pitchFamily="18" charset="0"/>
                      </a:rPr>
                      <m:t>,</m:t>
                    </m:r>
                    <m:sSub>
                      <m:sSubPr>
                        <m:ctrlPr>
                          <a:rPr lang="en-US" i="1" u="sng">
                            <a:latin typeface="Cambria Math" panose="02040503050406030204" pitchFamily="18" charset="0"/>
                            <a:cs typeface="Times New Roman" panose="02020603050405020304" pitchFamily="18" charset="0"/>
                          </a:rPr>
                        </m:ctrlPr>
                      </m:sSubPr>
                      <m:e>
                        <m:r>
                          <a:rPr lang="en-US" i="1" u="sng">
                            <a:latin typeface="Cambria Math" panose="02040503050406030204" pitchFamily="18" charset="0"/>
                            <a:cs typeface="Times New Roman" panose="02020603050405020304" pitchFamily="18" charset="0"/>
                          </a:rPr>
                          <m:t>𝐿</m:t>
                        </m:r>
                      </m:e>
                      <m:sub>
                        <m:r>
                          <a:rPr lang="en-US" i="1" u="sng">
                            <a:latin typeface="Cambria Math" panose="02040503050406030204" pitchFamily="18" charset="0"/>
                            <a:cs typeface="Times New Roman" panose="02020603050405020304" pitchFamily="18" charset="0"/>
                          </a:rPr>
                          <m:t>𝑘</m:t>
                        </m:r>
                        <m:r>
                          <a:rPr lang="en-US" b="0" i="1" u="sng" smtClean="0">
                            <a:latin typeface="Cambria Math" panose="02040503050406030204" pitchFamily="18" charset="0"/>
                            <a:cs typeface="Times New Roman" panose="02020603050405020304" pitchFamily="18" charset="0"/>
                          </a:rPr>
                          <m:t>+2</m:t>
                        </m:r>
                      </m:sub>
                    </m:sSub>
                    <m:r>
                      <a:rPr lang="en-US" b="0" i="1" u="sng" smtClean="0">
                        <a:latin typeface="Cambria Math" panose="02040503050406030204" pitchFamily="18" charset="0"/>
                        <a:cs typeface="Times New Roman" panose="02020603050405020304" pitchFamily="18" charset="0"/>
                      </a:rPr>
                      <m:t>,…</m:t>
                    </m:r>
                    <m:r>
                      <a:rPr lang="en-US" b="0" i="1" u="sng" smtClean="0">
                        <a:latin typeface="Cambria Math" panose="02040503050406030204" pitchFamily="18" charset="0"/>
                        <a:cs typeface="Times New Roman" panose="02020603050405020304" pitchFamily="18" charset="0"/>
                      </a:rPr>
                      <m:t>𝑒𝑡𝑐</m:t>
                    </m:r>
                    <m:r>
                      <a:rPr lang="en-US" b="0" i="1" u="sng" smtClean="0">
                        <a:latin typeface="Cambria Math" panose="02040503050406030204" pitchFamily="18" charset="0"/>
                        <a:cs typeface="Times New Roman" panose="02020603050405020304" pitchFamily="18" charset="0"/>
                      </a:rPr>
                      <m:t>.</m:t>
                    </m:r>
                  </m:oMath>
                </a14:m>
                <a:r>
                  <a:rPr lang="en-US" u="sng" dirty="0" smtClean="0">
                    <a:latin typeface="Times New Roman" panose="02020603050405020304" pitchFamily="18" charset="0"/>
                    <a:cs typeface="Times New Roman" panose="02020603050405020304" pitchFamily="18" charset="0"/>
                  </a:rPr>
                  <a:t> must also be empty</a:t>
                </a:r>
                <a:r>
                  <a:rPr lang="en-US" dirty="0" smtClean="0">
                    <a:latin typeface="Times New Roman" panose="02020603050405020304" pitchFamily="18" charset="0"/>
                    <a:cs typeface="Times New Roman" panose="02020603050405020304" pitchFamily="18" charset="0"/>
                  </a:rPr>
                  <a:t>.</a:t>
                </a:r>
              </a:p>
              <a:p>
                <a:pPr algn="just"/>
                <a:endParaRPr lang="en-US" sz="800"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takes the advantages of the above two results. It generates the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ascending order of their cardinality. That is, it starts with all those with one element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1</m:t>
                        </m:r>
                      </m:sub>
                    </m:sSub>
                  </m:oMath>
                </a14:m>
                <a:r>
                  <a:rPr lang="en-US" dirty="0" smtClean="0">
                    <a:latin typeface="Times New Roman" panose="02020603050405020304" pitchFamily="18" charset="0"/>
                    <a:cs typeface="Times New Roman" panose="02020603050405020304" pitchFamily="18" charset="0"/>
                  </a:rPr>
                  <a:t>) first, then all those with two elements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2</m:t>
                        </m:r>
                      </m:sub>
                    </m:sSub>
                  </m:oMath>
                </a14:m>
                <a:r>
                  <a:rPr lang="en-US" dirty="0" smtClean="0">
                    <a:latin typeface="Times New Roman" panose="02020603050405020304" pitchFamily="18" charset="0"/>
                    <a:cs typeface="Times New Roman" panose="02020603050405020304" pitchFamily="18" charset="0"/>
                  </a:rPr>
                  <a:t>), then all those with three elements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 and so on. In other words, at a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𝑡h</m:t>
                    </m:r>
                  </m:oMath>
                </a14:m>
                <a:r>
                  <a:rPr lang="en-US" dirty="0" smtClean="0">
                    <a:latin typeface="Times New Roman" panose="02020603050405020304" pitchFamily="18" charset="0"/>
                    <a:cs typeface="Times New Roman" panose="02020603050405020304" pitchFamily="18" charset="0"/>
                  </a:rPr>
                  <a:t> stage, the set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of frequent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𝑖𝑡𝑒𝑚𝑠𝑒𝑡𝑠</m:t>
                    </m:r>
                  </m:oMath>
                </a14:m>
                <a:r>
                  <a:rPr lang="en-US" dirty="0" smtClean="0">
                    <a:latin typeface="Times New Roman" panose="02020603050405020304" pitchFamily="18" charset="0"/>
                    <a:cs typeface="Times New Roman" panose="02020603050405020304" pitchFamily="18" charset="0"/>
                  </a:rPr>
                  <a:t> is generated from the previous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Sub>
                  </m:oMath>
                </a14:m>
                <a:r>
                  <a:rPr lang="en-US" dirty="0" smtClean="0">
                    <a:latin typeface="Times New Roman" panose="02020603050405020304" pitchFamily="18" charset="0"/>
                    <a:cs typeface="Times New Roman" panose="02020603050405020304" pitchFamily="18" charset="0"/>
                  </a:rPr>
                  <a:t> set. At any stage, if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is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cs typeface="Times New Roman" panose="02020603050405020304" pitchFamily="18" charset="0"/>
                      </a:rPr>
                      <m:t>Φ</m:t>
                    </m:r>
                  </m:oMath>
                </a14:m>
                <a:r>
                  <a:rPr lang="en-US" dirty="0" smtClean="0">
                    <a:latin typeface="Times New Roman" panose="02020603050405020304" pitchFamily="18" charset="0"/>
                    <a:cs typeface="Times New Roman" panose="02020603050405020304" pitchFamily="18" charset="0"/>
                  </a:rPr>
                  <a:t>, the empty set, we know that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𝑒𝑡𝑐</m:t>
                    </m:r>
                    <m:r>
                      <a:rPr lang="en-US" b="0" i="1"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m</m:t>
                    </m:r>
                  </m:oMath>
                </a14:m>
                <a:r>
                  <a:rPr lang="en-US" dirty="0" smtClean="0">
                    <a:latin typeface="Times New Roman" panose="02020603050405020304" pitchFamily="18" charset="0"/>
                    <a:cs typeface="Times New Roman" panose="02020603050405020304" pitchFamily="18" charset="0"/>
                  </a:rPr>
                  <a:t>ust also be empty. Thus,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of cardinality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or higher do not need to be generated and hence tested as they are certain to turn out not to be frequent.</a:t>
                </a:r>
              </a:p>
              <a:p>
                <a:pPr algn="just"/>
                <a:r>
                  <a:rPr lang="en-US" dirty="0" smtClean="0">
                    <a:latin typeface="Times New Roman" panose="02020603050405020304" pitchFamily="18" charset="0"/>
                    <a:cs typeface="Times New Roman" panose="02020603050405020304" pitchFamily="18" charset="0"/>
                  </a:rPr>
                  <a:t>In addition to this,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follows a method of going from each set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oMath>
                </a14:m>
                <a:r>
                  <a:rPr lang="en-US" dirty="0" smtClean="0">
                    <a:latin typeface="Times New Roman" panose="02020603050405020304" pitchFamily="18" charset="0"/>
                    <a:cs typeface="Times New Roman" panose="02020603050405020304" pitchFamily="18" charset="0"/>
                  </a:rPr>
                  <a:t> to the next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in turn. This is done with two steps:</a:t>
                </a: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Generate a candidate set (containing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𝑖𝑡𝑒𝑚𝑠𝑒𝑡𝑠</m:t>
                    </m:r>
                  </m:oMath>
                </a14:m>
                <a:r>
                  <a:rPr lang="en-US" dirty="0" smtClean="0">
                    <a:latin typeface="Times New Roman" panose="02020603050405020304" pitchFamily="18" charset="0"/>
                    <a:cs typeface="Times New Roman" panose="02020603050405020304" pitchFamily="18" charset="0"/>
                  </a:rPr>
                  <a:t>) from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oMath>
                </a14:m>
                <a:r>
                  <a:rPr lang="en-US"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Prune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to eliminate those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which are not frequent. Overall working of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is illustrated in Fig. 19.6.</a:t>
                </a:r>
              </a:p>
              <a:p>
                <a:pPr algn="just"/>
                <a:endParaRPr lang="en-US"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87423" y="891408"/>
                <a:ext cx="9171944" cy="6032421"/>
              </a:xfrm>
              <a:prstGeom prst="rect">
                <a:avLst/>
              </a:prstGeom>
              <a:blipFill>
                <a:blip r:embed="rId2"/>
                <a:stretch>
                  <a:fillRect l="-532" t="-505" r="-532"/>
                </a:stretch>
              </a:blipFill>
            </p:spPr>
            <p:txBody>
              <a:bodyPr/>
              <a:lstStyle/>
              <a:p>
                <a:r>
                  <a:rPr lang="en-PH">
                    <a:noFill/>
                  </a:rPr>
                  <a:t> </a:t>
                </a:r>
              </a:p>
            </p:txBody>
          </p:sp>
        </mc:Fallback>
      </mc:AlternateContent>
    </p:spTree>
    <p:extLst>
      <p:ext uri="{BB962C8B-B14F-4D97-AF65-F5344CB8AC3E}">
        <p14:creationId xmlns:p14="http://schemas.microsoft.com/office/powerpoint/2010/main" val="1121781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461473"/>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87424" y="2059428"/>
                <a:ext cx="9171944" cy="2031325"/>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Finally, when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Φ</m:t>
                    </m:r>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the algorithm terminates generating all frequent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as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1</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a:t>
                </a: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oMath>
                </a14:m>
                <a:endParaRPr lang="en-US" b="0" dirty="0" smtClean="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Step 1 is popularly called </a:t>
                </a:r>
                <a:r>
                  <a:rPr lang="en-US" u="sng" dirty="0" err="1" smtClean="0">
                    <a:latin typeface="Times New Roman" panose="02020603050405020304" pitchFamily="18" charset="0"/>
                    <a:cs typeface="Times New Roman" panose="02020603050405020304" pitchFamily="18" charset="0"/>
                  </a:rPr>
                  <a:t>Apriori</a:t>
                </a:r>
                <a:r>
                  <a:rPr lang="en-US" u="sng" dirty="0" smtClean="0">
                    <a:latin typeface="Times New Roman" panose="02020603050405020304" pitchFamily="18" charset="0"/>
                    <a:cs typeface="Times New Roman" panose="02020603050405020304" pitchFamily="18" charset="0"/>
                  </a:rPr>
                  <a:t>-gen</a:t>
                </a:r>
                <a:r>
                  <a:rPr lang="en-US" dirty="0" smtClean="0">
                    <a:latin typeface="Times New Roman" panose="02020603050405020304" pitchFamily="18" charset="0"/>
                    <a:cs typeface="Times New Roman" panose="02020603050405020304" pitchFamily="18" charset="0"/>
                  </a:rPr>
                  <a:t> procedure and Step 2 is the </a:t>
                </a:r>
                <a:r>
                  <a:rPr lang="en-US" u="sng" dirty="0" smtClean="0">
                    <a:latin typeface="Times New Roman" panose="02020603050405020304" pitchFamily="18" charset="0"/>
                    <a:cs typeface="Times New Roman" panose="02020603050405020304" pitchFamily="18" charset="0"/>
                  </a:rPr>
                  <a:t>Prune</a:t>
                </a:r>
                <a:r>
                  <a:rPr lang="en-US" dirty="0" smtClean="0">
                    <a:latin typeface="Times New Roman" panose="02020603050405020304" pitchFamily="18" charset="0"/>
                    <a:cs typeface="Times New Roman" panose="02020603050405020304" pitchFamily="18" charset="0"/>
                  </a:rPr>
                  <a:t> procedure.</a:t>
                </a:r>
              </a:p>
              <a:p>
                <a:pPr algn="just"/>
                <a:endParaRPr lang="en-US" dirty="0">
                  <a:latin typeface="Times New Roman" panose="02020603050405020304" pitchFamily="18" charset="0"/>
                  <a:cs typeface="Times New Roman" panose="02020603050405020304" pitchFamily="18" charset="0"/>
                </a:endParaRPr>
              </a:p>
              <a:p>
                <a:pPr algn="just"/>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is precisely stated as Algorithm 19.1 in the following. Note that the algorithm aim to generate all frequent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𝑖𝑡𝑒𝑚𝑠𝑒𝑡𝑠</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=1,2,…</m:t>
                    </m:r>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for some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oMath>
                </a14:m>
                <a:r>
                  <a:rPr lang="en-US" dirty="0" smtClean="0">
                    <a:latin typeface="Times New Roman" panose="02020603050405020304" pitchFamily="18" charset="0"/>
                    <a:cs typeface="Times New Roman" panose="02020603050405020304" pitchFamily="18" charset="0"/>
                  </a:rPr>
                  <a:t> and suitable for extracting association rules as single-level, single-dimensional Boolean association rules.</a:t>
                </a:r>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424" y="2059428"/>
                <a:ext cx="9171944" cy="2031325"/>
              </a:xfrm>
              <a:prstGeom prst="rect">
                <a:avLst/>
              </a:prstGeom>
              <a:blipFill>
                <a:blip r:embed="rId2"/>
                <a:stretch>
                  <a:fillRect l="-532" t="-2102" r="-532" b="-3904"/>
                </a:stretch>
              </a:blipFill>
            </p:spPr>
            <p:txBody>
              <a:bodyPr/>
              <a:lstStyle/>
              <a:p>
                <a:r>
                  <a:rPr lang="en-US">
                    <a:noFill/>
                  </a:rPr>
                  <a:t> </a:t>
                </a:r>
              </a:p>
            </p:txBody>
          </p:sp>
        </mc:Fallback>
      </mc:AlternateContent>
    </p:spTree>
    <p:extLst>
      <p:ext uri="{BB962C8B-B14F-4D97-AF65-F5344CB8AC3E}">
        <p14:creationId xmlns:p14="http://schemas.microsoft.com/office/powerpoint/2010/main" val="4126954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5"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6" y="1162771"/>
            <a:ext cx="5227764" cy="509883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221480" y="1939895"/>
                <a:ext cx="4272898"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Create (k+1)-</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from k-</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in </a:t>
                </a:r>
              </a:p>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𝑘</m:t>
                    </m:r>
                    <m:r>
                      <a:rPr lang="en-US" sz="1600" b="0" i="1" smtClean="0">
                        <a:latin typeface="Cambria Math" panose="02040503050406030204" pitchFamily="18" charset="0"/>
                      </a:rPr>
                      <m:t>=1,2,….)</m:t>
                    </m:r>
                  </m:oMath>
                </a14:m>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𝐶</m:t>
                        </m:r>
                      </m:e>
                      <m:sub>
                        <m:r>
                          <a:rPr lang="en-US" sz="1600" b="0" i="1" dirty="0" smtClean="0">
                            <a:latin typeface="Cambria Math" panose="02040503050406030204" pitchFamily="18" charset="0"/>
                            <a:cs typeface="Times New Roman" panose="02020603050405020304" pitchFamily="18" charset="0"/>
                          </a:rPr>
                          <m:t>𝑘</m:t>
                        </m:r>
                        <m:r>
                          <a:rPr lang="en-US" sz="1600" b="0" i="1" dirty="0" smtClean="0">
                            <a:latin typeface="Cambria Math" panose="02040503050406030204" pitchFamily="18" charset="0"/>
                            <a:cs typeface="Times New Roman" panose="02020603050405020304" pitchFamily="18" charset="0"/>
                          </a:rPr>
                          <m:t>+1</m:t>
                        </m:r>
                      </m:sub>
                    </m:sSub>
                    <m:r>
                      <a:rPr lang="en-US" sz="1600" b="0" i="1" dirty="0"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𝐴𝑝𝑟𝑖𝑜𝑟𝑖</m:t>
                    </m:r>
                    <m:r>
                      <a:rPr lang="en-US" sz="1600" b="0" i="1" dirty="0" smtClean="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𝑔𝑒𝑛</m:t>
                    </m:r>
                    <m:r>
                      <a:rPr lang="en-US" sz="1600" b="0" i="1" dirty="0" smtClean="0">
                        <a:latin typeface="Cambria Math" panose="02040503050406030204" pitchFamily="18" charset="0"/>
                        <a:cs typeface="Times New Roman" panose="02020603050405020304" pitchFamily="18" charset="0"/>
                      </a:rPr>
                      <m:t>(</m:t>
                    </m:r>
                    <m:sSub>
                      <m:sSubPr>
                        <m:ctrlPr>
                          <a:rPr lang="en-US" sz="1600" b="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𝐿</m:t>
                        </m:r>
                      </m:e>
                      <m:sub>
                        <m:r>
                          <a:rPr lang="en-US" sz="1600" b="0" i="1" dirty="0" smtClean="0">
                            <a:latin typeface="Cambria Math" panose="02040503050406030204" pitchFamily="18" charset="0"/>
                            <a:cs typeface="Times New Roman" panose="02020603050405020304" pitchFamily="18" charset="0"/>
                          </a:rPr>
                          <m:t>𝑘</m:t>
                        </m:r>
                      </m:sub>
                    </m:sSub>
                    <m:r>
                      <a:rPr lang="en-US" sz="1600" b="0" i="1" dirty="0" smtClean="0">
                        <a:latin typeface="Cambria Math" panose="02040503050406030204" pitchFamily="18" charset="0"/>
                        <a:cs typeface="Times New Roman" panose="02020603050405020304" pitchFamily="18" charset="0"/>
                      </a:rPr>
                      <m:t>)</m:t>
                    </m:r>
                  </m:oMath>
                </a14:m>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221480" y="1939895"/>
                <a:ext cx="4272898" cy="584775"/>
              </a:xfrm>
              <a:prstGeom prst="rect">
                <a:avLst/>
              </a:prstGeom>
              <a:blipFill>
                <a:blip r:embed="rId3"/>
                <a:stretch>
                  <a:fillRect l="-857" t="-3125"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94140" y="2529555"/>
                <a:ext cx="4396791"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Prune all infrequent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a:t>
                </a:r>
                <a:endParaRPr lang="en-US" sz="1600" i="1" dirty="0" smtClean="0">
                  <a:latin typeface="Cambria Math" panose="02040503050406030204" pitchFamily="18" charset="0"/>
                  <a:cs typeface="Times New Roman" panose="02020603050405020304" pitchFamily="18" charset="0"/>
                </a:endParaRPr>
              </a:p>
              <a:p>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𝑃𝑟𝑢𝑛𝑒</m:t>
                    </m:r>
                    <m:r>
                      <a:rPr lang="en-US" sz="1600" b="0" i="1" dirty="0" smtClean="0">
                        <a:latin typeface="Cambria Math" panose="02040503050406030204" pitchFamily="18" charset="0"/>
                        <a:cs typeface="Times New Roman" panose="02020603050405020304" pitchFamily="18" charset="0"/>
                      </a:rPr>
                      <m:t> </m:t>
                    </m:r>
                    <m:r>
                      <a:rPr lang="en-US" sz="1600" i="1" dirty="0" smtClean="0">
                        <a:latin typeface="Cambria Math" panose="02040503050406030204" pitchFamily="18" charset="0"/>
                        <a:cs typeface="Times New Roman" panose="02020603050405020304" pitchFamily="18" charset="0"/>
                      </a:rPr>
                      <m:t>(</m:t>
                    </m:r>
                    <m:sSub>
                      <m:sSubPr>
                        <m:ctrlPr>
                          <a:rPr lang="en-US" sz="1600" i="1" dirty="0" smtClean="0">
                            <a:latin typeface="Cambria Math" panose="02040503050406030204" pitchFamily="18" charset="0"/>
                            <a:cs typeface="Times New Roman" panose="02020603050405020304" pitchFamily="18" charset="0"/>
                          </a:rPr>
                        </m:ctrlPr>
                      </m:sSubPr>
                      <m:e>
                        <m:r>
                          <a:rPr lang="en-US" sz="1600" b="0" i="1" dirty="0" smtClean="0">
                            <a:latin typeface="Cambria Math" panose="02040503050406030204" pitchFamily="18" charset="0"/>
                            <a:cs typeface="Times New Roman" panose="02020603050405020304" pitchFamily="18" charset="0"/>
                          </a:rPr>
                          <m:t>𝐶</m:t>
                        </m:r>
                      </m:e>
                      <m:sub>
                        <m:r>
                          <a:rPr lang="en-US" sz="1600" b="0" i="1" dirty="0" smtClean="0">
                            <a:latin typeface="Cambria Math" panose="02040503050406030204" pitchFamily="18" charset="0"/>
                            <a:cs typeface="Times New Roman" panose="02020603050405020304" pitchFamily="18" charset="0"/>
                          </a:rPr>
                          <m:t>𝑘</m:t>
                        </m:r>
                      </m:sub>
                    </m:sSub>
                    <m:r>
                      <a:rPr lang="en-US" sz="160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94140" y="2529555"/>
                <a:ext cx="4396791" cy="584775"/>
              </a:xfrm>
              <a:prstGeom prst="rect">
                <a:avLst/>
              </a:prstGeom>
              <a:blipFill>
                <a:blip r:embed="rId4"/>
                <a:stretch>
                  <a:fillRect l="-693" t="-3125" b="-6250"/>
                </a:stretch>
              </a:blipFill>
            </p:spPr>
            <p:txBody>
              <a:bodyPr/>
              <a:lstStyle/>
              <a:p>
                <a:r>
                  <a:rPr lang="en-US">
                    <a:noFill/>
                  </a:rPr>
                  <a:t> </a:t>
                </a:r>
              </a:p>
            </p:txBody>
          </p:sp>
        </mc:Fallback>
      </mc:AlternateContent>
      <p:sp>
        <p:nvSpPr>
          <p:cNvPr id="11" name="TextBox 10"/>
          <p:cNvSpPr txBox="1"/>
          <p:nvPr/>
        </p:nvSpPr>
        <p:spPr>
          <a:xfrm>
            <a:off x="2382381" y="6356357"/>
            <a:ext cx="6323888"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 19.6: Working scenarios of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9749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38484" y="1702775"/>
                <a:ext cx="9171944" cy="2862322"/>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Algorithm 19.1: </a:t>
                </a:r>
                <a:r>
                  <a:rPr lang="en-US" u="sng" dirty="0" err="1" smtClean="0">
                    <a:latin typeface="Times New Roman" panose="02020603050405020304" pitchFamily="18" charset="0"/>
                    <a:cs typeface="Times New Roman" panose="02020603050405020304" pitchFamily="18" charset="0"/>
                  </a:rPr>
                  <a:t>Aprori</a:t>
                </a:r>
                <a:r>
                  <a:rPr lang="en-US" u="sng" dirty="0" smtClean="0">
                    <a:latin typeface="Times New Roman" panose="02020603050405020304" pitchFamily="18" charset="0"/>
                    <a:cs typeface="Times New Roman" panose="02020603050405020304" pitchFamily="18" charset="0"/>
                  </a:rPr>
                  <a:t> Frequent </a:t>
                </a:r>
                <a:r>
                  <a:rPr lang="en-US" u="sng" dirty="0" err="1" smtClean="0">
                    <a:latin typeface="Times New Roman" panose="02020603050405020304" pitchFamily="18" charset="0"/>
                    <a:cs typeface="Times New Roman" panose="02020603050405020304" pitchFamily="18" charset="0"/>
                  </a:rPr>
                  <a:t>Itemset</a:t>
                </a:r>
                <a:r>
                  <a:rPr lang="en-US" u="sng" dirty="0" smtClean="0">
                    <a:latin typeface="Times New Roman" panose="02020603050405020304" pitchFamily="18" charset="0"/>
                    <a:cs typeface="Times New Roman" panose="02020603050405020304" pitchFamily="18" charset="0"/>
                  </a:rPr>
                  <a:t> Generation</a:t>
                </a:r>
              </a:p>
              <a:p>
                <a:pPr algn="just"/>
                <a:r>
                  <a:rPr lang="en-US" u="sng" dirty="0" smtClean="0">
                    <a:latin typeface="Times New Roman" panose="02020603050405020304" pitchFamily="18" charset="0"/>
                    <a:cs typeface="Times New Roman" panose="02020603050405020304" pitchFamily="18" charset="0"/>
                  </a:rPr>
                  <a:t>Input</a:t>
                </a:r>
              </a:p>
              <a:p>
                <a:pPr algn="just"/>
                <a14:m>
                  <m:oMath xmlns:m="http://schemas.openxmlformats.org/officeDocument/2006/math">
                    <m:r>
                      <a:rPr lang="en-US" b="0" i="1" smtClean="0">
                        <a:latin typeface="Cambria Math" panose="02040503050406030204" pitchFamily="18" charset="0"/>
                        <a:cs typeface="Times New Roman" panose="02020603050405020304" pitchFamily="18" charset="0"/>
                      </a:rPr>
                      <m:t>𝐷</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𝑛</m:t>
                        </m:r>
                      </m:sub>
                    </m:sSub>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 data set of n transactions</a:t>
                </a:r>
              </a:p>
              <a:p>
                <a:pPr algn="just"/>
                <a14:m>
                  <m:oMath xmlns:m="http://schemas.openxmlformats.org/officeDocument/2006/math">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𝐼</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𝑖</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𝑖</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𝑖</m:t>
                        </m:r>
                      </m:e>
                      <m:sub>
                        <m:r>
                          <a:rPr lang="en-US" b="0" i="1" smtClean="0">
                            <a:latin typeface="Cambria Math" panose="02040503050406030204" pitchFamily="18" charset="0"/>
                            <a:cs typeface="Times New Roman" panose="02020603050405020304" pitchFamily="18" charset="0"/>
                          </a:rPr>
                          <m:t>𝑚</m:t>
                        </m:r>
                      </m:sub>
                    </m:sSub>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//set of items in D</a:t>
                </a:r>
              </a:p>
              <a:p>
                <a:pPr algn="just"/>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𝑠</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𝑚𝑖𝑛𝑠𝑢𝑝</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𝑡h𝑟𝑒𝑠h𝑜𝑙𝑑</m:t>
                      </m:r>
                      <m:r>
                        <a:rPr lang="en-US" b="0" i="1" smtClean="0">
                          <a:latin typeface="Cambria Math" panose="02040503050406030204" pitchFamily="18" charset="0"/>
                          <a:cs typeface="Times New Roman" panose="02020603050405020304" pitchFamily="18" charset="0"/>
                        </a:rPr>
                        <m:t>  </m:t>
                      </m:r>
                    </m:oMath>
                  </m:oMathPara>
                </a14:m>
                <a:endParaRPr lang="en-US"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𝑚𝑖𝑛𝑐𝑜𝑛𝑓</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𝑡h𝑟𝑒𝑠h𝑜𝑙𝑑</m:t>
                      </m:r>
                    </m:oMath>
                  </m:oMathPara>
                </a14:m>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u="sng" dirty="0" smtClean="0">
                    <a:latin typeface="Times New Roman" panose="02020603050405020304" pitchFamily="18" charset="0"/>
                    <a:cs typeface="Times New Roman" panose="02020603050405020304" pitchFamily="18" charset="0"/>
                  </a:rPr>
                  <a:t>Output</a:t>
                </a:r>
              </a:p>
              <a:p>
                <a:pPr algn="just"/>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𝐿</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𝐴𝑙𝑙</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𝑓𝑟𝑒𝑞𝑢𝑒𝑛𝑡</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𝑖𝑡𝑒𝑚𝑠𝑒𝑡𝑠</m:t>
                      </m:r>
                      <m:r>
                        <a:rPr lang="en-US" b="0" i="1" smtClean="0">
                          <a:latin typeface="Cambria Math" panose="02040503050406030204" pitchFamily="18" charset="0"/>
                          <a:cs typeface="Times New Roman" panose="02020603050405020304" pitchFamily="18" charset="0"/>
                        </a:rPr>
                        <m:t>.</m:t>
                      </m:r>
                    </m:oMath>
                  </m:oMathPara>
                </a14:m>
                <a:endParaRPr lang="en-US" b="0"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8484" y="1702775"/>
                <a:ext cx="9171944" cy="2862322"/>
              </a:xfrm>
              <a:prstGeom prst="rect">
                <a:avLst/>
              </a:prstGeom>
              <a:blipFill>
                <a:blip r:embed="rId2"/>
                <a:stretch>
                  <a:fillRect l="-598" t="-1064"/>
                </a:stretch>
              </a:blipFill>
            </p:spPr>
            <p:txBody>
              <a:bodyPr/>
              <a:lstStyle/>
              <a:p>
                <a:r>
                  <a:rPr lang="en-US">
                    <a:noFill/>
                  </a:rPr>
                  <a:t> </a:t>
                </a:r>
              </a:p>
            </p:txBody>
          </p:sp>
        </mc:Fallback>
      </mc:AlternateContent>
    </p:spTree>
    <p:extLst>
      <p:ext uri="{BB962C8B-B14F-4D97-AF65-F5344CB8AC3E}">
        <p14:creationId xmlns:p14="http://schemas.microsoft.com/office/powerpoint/2010/main" val="157164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89544" y="1093754"/>
                <a:ext cx="9171944" cy="563231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Algorithm 19.1: </a:t>
                </a:r>
                <a:r>
                  <a:rPr lang="en-US" u="sng" dirty="0" err="1" smtClean="0">
                    <a:latin typeface="Times New Roman" panose="02020603050405020304" pitchFamily="18" charset="0"/>
                    <a:cs typeface="Times New Roman" panose="02020603050405020304" pitchFamily="18" charset="0"/>
                  </a:rPr>
                  <a:t>Aprori</a:t>
                </a:r>
                <a:r>
                  <a:rPr lang="en-US" u="sng" dirty="0" smtClean="0">
                    <a:latin typeface="Times New Roman" panose="02020603050405020304" pitchFamily="18" charset="0"/>
                    <a:cs typeface="Times New Roman" panose="02020603050405020304" pitchFamily="18" charset="0"/>
                  </a:rPr>
                  <a:t> Frequent </a:t>
                </a:r>
                <a:r>
                  <a:rPr lang="en-US" u="sng" dirty="0" err="1" smtClean="0">
                    <a:latin typeface="Times New Roman" panose="02020603050405020304" pitchFamily="18" charset="0"/>
                    <a:cs typeface="Times New Roman" panose="02020603050405020304" pitchFamily="18" charset="0"/>
                  </a:rPr>
                  <a:t>Itemset</a:t>
                </a:r>
                <a:r>
                  <a:rPr lang="en-US" u="sng" dirty="0" smtClean="0">
                    <a:latin typeface="Times New Roman" panose="02020603050405020304" pitchFamily="18" charset="0"/>
                    <a:cs typeface="Times New Roman" panose="02020603050405020304" pitchFamily="18" charset="0"/>
                  </a:rPr>
                  <a:t> Generation</a:t>
                </a:r>
              </a:p>
              <a:p>
                <a:pPr algn="just"/>
                <a:r>
                  <a:rPr lang="en-US" u="sng" dirty="0">
                    <a:latin typeface="Times New Roman" panose="02020603050405020304" pitchFamily="18" charset="0"/>
                    <a:cs typeface="Times New Roman" panose="02020603050405020304" pitchFamily="18" charset="0"/>
                  </a:rPr>
                  <a:t>Steps</a:t>
                </a:r>
              </a:p>
              <a:p>
                <a:pPr algn="just"/>
                <a:r>
                  <a:rPr lang="en-US" dirty="0">
                    <a:latin typeface="Times New Roman" panose="02020603050405020304" pitchFamily="18" charset="0"/>
                    <a:cs typeface="Times New Roman" panose="02020603050405020304" pitchFamily="18" charset="0"/>
                  </a:rPr>
                  <a:t>//Initialization</a:t>
                </a:r>
              </a:p>
              <a:p>
                <a:pPr marL="342900" indent="-342900" algn="just">
                  <a:buFont typeface="+mj-lt"/>
                  <a:buAutoNum type="arabicPeriod"/>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All the </a:t>
                </a:r>
                <a14:m>
                  <m:oMath xmlns:m="http://schemas.openxmlformats.org/officeDocument/2006/math">
                    <m:r>
                      <a:rPr lang="en-US" i="1" dirty="0">
                        <a:latin typeface="Cambria Math" panose="02040503050406030204" pitchFamily="18" charset="0"/>
                        <a:cs typeface="Times New Roman" panose="02020603050405020304" pitchFamily="18" charset="0"/>
                      </a:rPr>
                      <m:t>1−</m:t>
                    </m:r>
                    <m:r>
                      <a:rPr lang="en-US" i="1" dirty="0">
                        <a:latin typeface="Cambria Math" panose="02040503050406030204" pitchFamily="18" charset="0"/>
                        <a:cs typeface="Times New Roman" panose="02020603050405020304" pitchFamily="18" charset="0"/>
                      </a:rPr>
                      <m:t>𝑖𝑡𝑒𝑚𝑠𝑒𝑡𝑠</m:t>
                    </m:r>
                  </m:oMath>
                </a14:m>
                <a:r>
                  <a:rPr lang="en-US" dirty="0">
                    <a:latin typeface="Times New Roman" panose="02020603050405020304" pitchFamily="18" charset="0"/>
                    <a:cs typeface="Times New Roman" panose="02020603050405020304" pitchFamily="18" charset="0"/>
                  </a:rPr>
                  <a:t> from </a:t>
                </a:r>
                <a14:m>
                  <m:oMath xmlns:m="http://schemas.openxmlformats.org/officeDocument/2006/math">
                    <m:r>
                      <a:rPr lang="en-US" i="1" dirty="0">
                        <a:latin typeface="Cambria Math" panose="02040503050406030204" pitchFamily="18" charset="0"/>
                        <a:cs typeface="Times New Roman" panose="02020603050405020304" pitchFamily="18" charset="0"/>
                      </a:rPr>
                      <m:t>𝐷</m:t>
                    </m:r>
                  </m:oMath>
                </a14:m>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K=1      //Level-1 search at top-level</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Scan the data set </a:t>
                </a:r>
                <a14:m>
                  <m:oMath xmlns:m="http://schemas.openxmlformats.org/officeDocument/2006/math">
                    <m:r>
                      <a:rPr lang="en-US" i="1" dirty="0">
                        <a:latin typeface="Cambria Math" panose="02040503050406030204" pitchFamily="18" charset="0"/>
                        <a:cs typeface="Times New Roman" panose="02020603050405020304" pitchFamily="18" charset="0"/>
                      </a:rPr>
                      <m:t>𝐷</m:t>
                    </m:r>
                  </m:oMath>
                </a14:m>
                <a:r>
                  <a:rPr lang="en-US" dirty="0">
                    <a:latin typeface="Times New Roman" panose="02020603050405020304" pitchFamily="18" charset="0"/>
                    <a:cs typeface="Times New Roman" panose="02020603050405020304" pitchFamily="18" charset="0"/>
                  </a:rPr>
                  <a:t> to count the support of each </a:t>
                </a:r>
                <a14:m>
                  <m:oMath xmlns:m="http://schemas.openxmlformats.org/officeDocument/2006/math">
                    <m:r>
                      <a:rPr lang="en-US" i="1" dirty="0">
                        <a:latin typeface="Cambria Math" panose="02040503050406030204" pitchFamily="18" charset="0"/>
                        <a:cs typeface="Times New Roman" panose="02020603050405020304" pitchFamily="18" charset="0"/>
                      </a:rPr>
                      <m:t>1−</m:t>
                    </m:r>
                    <m:r>
                      <a:rPr lang="en-US" i="1" dirty="0">
                        <a:latin typeface="Cambria Math" panose="02040503050406030204" pitchFamily="18" charset="0"/>
                        <a:cs typeface="Times New Roman" panose="02020603050405020304" pitchFamily="18" charset="0"/>
                      </a:rPr>
                      <m:t>𝑖𝑡𝑒𝑚𝑠𝑒𝑡</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dirty="0">
                        <a:latin typeface="Cambria Math" panose="02040503050406030204" pitchFamily="18" charset="0"/>
                        <a:cs typeface="Times New Roman" panose="02020603050405020304" pitchFamily="18" charset="0"/>
                      </a:rPr>
                      <m:t>𝑙</m:t>
                    </m:r>
                    <m:r>
                      <a:rPr lang="en-US"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and store each </a:t>
                </a:r>
                <a14:m>
                  <m:oMath xmlns:m="http://schemas.openxmlformats.org/officeDocument/2006/math">
                    <m:r>
                      <a:rPr lang="en-US" i="1" dirty="0">
                        <a:latin typeface="Cambria Math" panose="02040503050406030204" pitchFamily="18" charset="0"/>
                        <a:cs typeface="Times New Roman" panose="02020603050405020304" pitchFamily="18" charset="0"/>
                      </a:rPr>
                      <m:t>𝑙</m:t>
                    </m:r>
                  </m:oMath>
                </a14:m>
                <a:r>
                  <a:rPr lang="en-US" dirty="0">
                    <a:latin typeface="Times New Roman" panose="02020603050405020304" pitchFamily="18" charset="0"/>
                    <a:cs typeface="Times New Roman" panose="02020603050405020304" pitchFamily="18" charset="0"/>
                  </a:rPr>
                  <a:t> with their support count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That is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𝑓𝑟𝑒𝑞𝑢𝑒𝑛𝑡</m:t>
                    </m:r>
                    <m:r>
                      <a:rPr lang="en-US" i="1">
                        <a:latin typeface="Cambria Math" panose="02040503050406030204" pitchFamily="18" charset="0"/>
                        <a:cs typeface="Times New Roman" panose="02020603050405020304" pitchFamily="18" charset="0"/>
                      </a:rPr>
                      <m:t> 1−</m:t>
                    </m:r>
                    <m:r>
                      <a:rPr lang="en-US" i="1">
                        <a:latin typeface="Cambria Math" panose="02040503050406030204" pitchFamily="18" charset="0"/>
                        <a:cs typeface="Times New Roman" panose="02020603050405020304" pitchFamily="18" charset="0"/>
                      </a:rPr>
                      <m:t>𝑖𝑡𝑒𝑚𝑠𝑒𝑡</m:t>
                    </m:r>
                  </m:oMath>
                </a14:m>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Top-down level-wise search</a:t>
                </a:r>
              </a:p>
              <a:p>
                <a:pPr marL="342900" indent="-342900" algn="just">
                  <a:buFont typeface="+mj-lt"/>
                  <a:buAutoNum type="arabicPeriod" startAt="4"/>
                </a:pPr>
                <a:r>
                  <a:rPr lang="en-US" dirty="0">
                    <a:latin typeface="Times New Roman" panose="02020603050405020304" pitchFamily="18" charset="0"/>
                    <a:cs typeface="Times New Roman" panose="02020603050405020304" pitchFamily="18" charset="0"/>
                  </a:rPr>
                  <a:t>k=2 //Begin level-2 search</a:t>
                </a:r>
              </a:p>
              <a:p>
                <a:pPr marL="341313" indent="-341313" algn="just">
                  <a:buFont typeface="+mj-lt"/>
                  <a:buAutoNum type="arabicPeriod" startAt="4"/>
                </a:pPr>
                <a:r>
                  <a:rPr lang="en-US" dirty="0">
                    <a:latin typeface="Times New Roman" panose="02020603050405020304" pitchFamily="18" charset="0"/>
                    <a:cs typeface="Times New Roman" panose="02020603050405020304" pitchFamily="18" charset="0"/>
                  </a:rPr>
                  <a:t> while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Φ</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a:t>
                </a:r>
              </a:p>
              <a:p>
                <a:pPr marL="914400" indent="-914400" algn="just">
                  <a:buFont typeface="+mj-lt"/>
                  <a:buAutoNum type="arabicPeriod" startAt="4"/>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𝐴𝑝𝑟𝑖𝑜𝑟𝑦</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𝑔𝑒𝑛</m:t>
                    </m:r>
                    <m:r>
                      <a:rPr lang="en-US" b="0" i="1" smtClean="0">
                        <a:latin typeface="Cambria Math" panose="02040503050406030204" pitchFamily="18" charset="0"/>
                        <a:cs typeface="Times New Roman" panose="02020603050405020304" pitchFamily="18" charset="0"/>
                      </a:rPr>
                      <m:t> </m:t>
                    </m:r>
                    <m:d>
                      <m:dPr>
                        <m:ctrlPr>
                          <a:rPr lang="en-US" b="0"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Sub>
                      </m:e>
                    </m:d>
                  </m:oMath>
                </a14:m>
                <a:r>
                  <a:rPr lang="en-US" dirty="0" smtClean="0">
                    <a:latin typeface="Times New Roman" panose="02020603050405020304" pitchFamily="18" charset="0"/>
                    <a:cs typeface="Times New Roman" panose="02020603050405020304" pitchFamily="18" charset="0"/>
                  </a:rPr>
                  <a:t> //Create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from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oMath>
                </a14:m>
                <a:endParaRPr lang="en-US" dirty="0" smtClean="0">
                  <a:latin typeface="Times New Roman" panose="02020603050405020304" pitchFamily="18" charset="0"/>
                  <a:cs typeface="Times New Roman" panose="02020603050405020304" pitchFamily="18" charset="0"/>
                </a:endParaRPr>
              </a:p>
              <a:p>
                <a:pPr marL="914400" indent="-914400" algn="just">
                  <a:buFont typeface="+mj-lt"/>
                  <a:buAutoNum type="arabicPeriod" startAt="4"/>
                </a:pPr>
                <a:r>
                  <a:rPr lang="en-US" dirty="0" smtClean="0">
                    <a:latin typeface="Times New Roman" panose="02020603050405020304" pitchFamily="18" charset="0"/>
                    <a:cs typeface="Times New Roman" panose="02020603050405020304" pitchFamily="18" charset="0"/>
                  </a:rPr>
                  <a:t>Prune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//Delete the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if they violates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property. Scan data set D to update the support counts of all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1598613" indent="-1598613" algn="just">
                  <a:buFont typeface="+mj-lt"/>
                  <a:buAutoNum type="arabicPeriod" startAt="4"/>
                </a:pPr>
                <a:r>
                  <a:rPr lang="en-US" dirty="0" smtClean="0">
                    <a:latin typeface="Times New Roman" panose="02020603050405020304" pitchFamily="18" charset="0"/>
                    <a:cs typeface="Times New Roman" panose="02020603050405020304" pitchFamily="18" charset="0"/>
                  </a:rPr>
                  <a:t>For all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𝑖</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en-US" dirty="0" smtClean="0">
                    <a:latin typeface="Times New Roman" panose="02020603050405020304" pitchFamily="18" charset="0"/>
                    <a:cs typeface="Times New Roman" panose="02020603050405020304" pitchFamily="18" charset="0"/>
                  </a:rPr>
                  <a:t> do</a:t>
                </a:r>
              </a:p>
              <a:p>
                <a:pPr marL="1939925" indent="-1939925" algn="just">
                  <a:buFont typeface="+mj-lt"/>
                  <a:buAutoNum type="arabicPeriod" startAt="4"/>
                </a:pPr>
                <a:r>
                  <a:rPr lang="en-US" dirty="0" smtClean="0">
                    <a:latin typeface="Times New Roman" panose="02020603050405020304" pitchFamily="18" charset="0"/>
                    <a:cs typeface="Times New Roman" panose="02020603050405020304" pitchFamily="18" charset="0"/>
                  </a:rPr>
                  <a:t>Increment the support count of all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that are contained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a:t>
                </a:r>
              </a:p>
              <a:p>
                <a:pPr marL="1598613" indent="-1598613" algn="just">
                  <a:buFont typeface="+mj-lt"/>
                  <a:buAutoNum type="arabicPeriod" startAt="4"/>
                </a:pPr>
                <a:r>
                  <a:rPr lang="en-US" dirty="0" smtClean="0">
                    <a:latin typeface="Times New Roman" panose="02020603050405020304" pitchFamily="18" charset="0"/>
                    <a:cs typeface="Times New Roman" panose="02020603050405020304" pitchFamily="18" charset="0"/>
                  </a:rPr>
                  <a:t>That is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𝐴𝑙𝑙</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𝑓𝑟𝑒𝑞𝑢𝑒𝑛𝑡</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𝑖𝑡𝑒𝑚𝑠𝑒𝑡𝑠</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𝑓𝑟𝑜𝑚</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461963" indent="-461963" algn="just">
                  <a:buFont typeface="+mj-lt"/>
                  <a:buAutoNum type="arabicPeriod" startAt="4"/>
                </a:pPr>
                <a14:m>
                  <m:oMath xmlns:m="http://schemas.openxmlformats.org/officeDocument/2006/math">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//Go to next level-search</a:t>
                </a:r>
              </a:p>
              <a:p>
                <a:pPr marL="342900" indent="-342900" algn="just">
                  <a:buFont typeface="+mj-lt"/>
                  <a:buAutoNum type="arabicPeriod" startAt="4"/>
                </a:pPr>
                <a:r>
                  <a:rPr lang="en-US" dirty="0" smtClean="0">
                    <a:latin typeface="Times New Roman" panose="02020603050405020304" pitchFamily="18" charset="0"/>
                    <a:cs typeface="Times New Roman" panose="02020603050405020304" pitchFamily="18" charset="0"/>
                  </a:rPr>
                  <a:t>Result </a:t>
                </a:r>
                <a14:m>
                  <m:oMath xmlns:m="http://schemas.openxmlformats.org/officeDocument/2006/math">
                    <m:r>
                      <a:rPr lang="en-US" b="0" i="1" smtClean="0">
                        <a:latin typeface="Cambria Math" panose="02040503050406030204" pitchFamily="18" charset="0"/>
                        <a:cs typeface="Times New Roman" panose="02020603050405020304" pitchFamily="18" charset="0"/>
                      </a:rPr>
                      <m:t>𝐿</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sub>
                    </m:sSub>
                  </m:oMath>
                </a14:m>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9544" y="1093754"/>
                <a:ext cx="9171944" cy="5632311"/>
              </a:xfrm>
              <a:prstGeom prst="rect">
                <a:avLst/>
              </a:prstGeom>
              <a:blipFill>
                <a:blip r:embed="rId2"/>
                <a:stretch>
                  <a:fillRect l="-532" t="-541" r="-532"/>
                </a:stretch>
              </a:blipFill>
            </p:spPr>
            <p:txBody>
              <a:bodyPr/>
              <a:lstStyle/>
              <a:p>
                <a:r>
                  <a:rPr lang="en-US">
                    <a:noFill/>
                  </a:rPr>
                  <a:t> </a:t>
                </a:r>
              </a:p>
            </p:txBody>
          </p:sp>
        </mc:Fallback>
      </mc:AlternateContent>
      <p:cxnSp>
        <p:nvCxnSpPr>
          <p:cNvPr id="8" name="Straight Connector 7"/>
          <p:cNvCxnSpPr/>
          <p:nvPr/>
        </p:nvCxnSpPr>
        <p:spPr>
          <a:xfrm>
            <a:off x="803306" y="3888336"/>
            <a:ext cx="0" cy="1674976"/>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914258" y="4965107"/>
            <a:ext cx="0" cy="31619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162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89544" y="1093754"/>
                <a:ext cx="9171944" cy="5632311"/>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Algorithm 19.1: </a:t>
                </a:r>
                <a:r>
                  <a:rPr lang="en-US" u="sng" dirty="0" err="1" smtClean="0">
                    <a:latin typeface="Times New Roman" panose="02020603050405020304" pitchFamily="18" charset="0"/>
                    <a:cs typeface="Times New Roman" panose="02020603050405020304" pitchFamily="18" charset="0"/>
                  </a:rPr>
                  <a:t>Aprori</a:t>
                </a:r>
                <a:r>
                  <a:rPr lang="en-US" u="sng" dirty="0" smtClean="0">
                    <a:latin typeface="Times New Roman" panose="02020603050405020304" pitchFamily="18" charset="0"/>
                    <a:cs typeface="Times New Roman" panose="02020603050405020304" pitchFamily="18" charset="0"/>
                  </a:rPr>
                  <a:t> Frequent </a:t>
                </a:r>
                <a:r>
                  <a:rPr lang="en-US" u="sng" dirty="0" err="1" smtClean="0">
                    <a:latin typeface="Times New Roman" panose="02020603050405020304" pitchFamily="18" charset="0"/>
                    <a:cs typeface="Times New Roman" panose="02020603050405020304" pitchFamily="18" charset="0"/>
                  </a:rPr>
                  <a:t>Itemset</a:t>
                </a:r>
                <a:r>
                  <a:rPr lang="en-US" u="sng" dirty="0" smtClean="0">
                    <a:latin typeface="Times New Roman" panose="02020603050405020304" pitchFamily="18" charset="0"/>
                    <a:cs typeface="Times New Roman" panose="02020603050405020304" pitchFamily="18" charset="0"/>
                  </a:rPr>
                  <a:t> Generation</a:t>
                </a:r>
              </a:p>
              <a:p>
                <a:pPr algn="just"/>
                <a:r>
                  <a:rPr lang="en-US" u="sng" dirty="0">
                    <a:latin typeface="Times New Roman" panose="02020603050405020304" pitchFamily="18" charset="0"/>
                    <a:cs typeface="Times New Roman" panose="02020603050405020304" pitchFamily="18" charset="0"/>
                  </a:rPr>
                  <a:t>Steps</a:t>
                </a:r>
              </a:p>
              <a:p>
                <a:pPr algn="just"/>
                <a:r>
                  <a:rPr lang="en-US" dirty="0">
                    <a:latin typeface="Times New Roman" panose="02020603050405020304" pitchFamily="18" charset="0"/>
                    <a:cs typeface="Times New Roman" panose="02020603050405020304" pitchFamily="18" charset="0"/>
                  </a:rPr>
                  <a:t>//Initialization</a:t>
                </a:r>
              </a:p>
              <a:p>
                <a:pPr marL="342900" indent="-342900" algn="just">
                  <a:buFont typeface="+mj-lt"/>
                  <a:buAutoNum type="arabicPeriod"/>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All the </a:t>
                </a:r>
                <a14:m>
                  <m:oMath xmlns:m="http://schemas.openxmlformats.org/officeDocument/2006/math">
                    <m:r>
                      <a:rPr lang="en-US" i="1" dirty="0">
                        <a:latin typeface="Cambria Math" panose="02040503050406030204" pitchFamily="18" charset="0"/>
                        <a:cs typeface="Times New Roman" panose="02020603050405020304" pitchFamily="18" charset="0"/>
                      </a:rPr>
                      <m:t>1−</m:t>
                    </m:r>
                    <m:r>
                      <a:rPr lang="en-US" i="1" dirty="0">
                        <a:latin typeface="Cambria Math" panose="02040503050406030204" pitchFamily="18" charset="0"/>
                        <a:cs typeface="Times New Roman" panose="02020603050405020304" pitchFamily="18" charset="0"/>
                      </a:rPr>
                      <m:t>𝑖𝑡𝑒𝑚𝑠𝑒𝑡𝑠</m:t>
                    </m:r>
                  </m:oMath>
                </a14:m>
                <a:r>
                  <a:rPr lang="en-US" dirty="0">
                    <a:latin typeface="Times New Roman" panose="02020603050405020304" pitchFamily="18" charset="0"/>
                    <a:cs typeface="Times New Roman" panose="02020603050405020304" pitchFamily="18" charset="0"/>
                  </a:rPr>
                  <a:t> from </a:t>
                </a:r>
                <a14:m>
                  <m:oMath xmlns:m="http://schemas.openxmlformats.org/officeDocument/2006/math">
                    <m:r>
                      <a:rPr lang="en-US" i="1" dirty="0">
                        <a:latin typeface="Cambria Math" panose="02040503050406030204" pitchFamily="18" charset="0"/>
                        <a:cs typeface="Times New Roman" panose="02020603050405020304" pitchFamily="18" charset="0"/>
                      </a:rPr>
                      <m:t>𝐷</m:t>
                    </m:r>
                  </m:oMath>
                </a14:m>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K=1      //Level-1 search at top-level</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Scan the data set </a:t>
                </a:r>
                <a14:m>
                  <m:oMath xmlns:m="http://schemas.openxmlformats.org/officeDocument/2006/math">
                    <m:r>
                      <a:rPr lang="en-US" i="1" dirty="0">
                        <a:latin typeface="Cambria Math" panose="02040503050406030204" pitchFamily="18" charset="0"/>
                        <a:cs typeface="Times New Roman" panose="02020603050405020304" pitchFamily="18" charset="0"/>
                      </a:rPr>
                      <m:t>𝐷</m:t>
                    </m:r>
                  </m:oMath>
                </a14:m>
                <a:r>
                  <a:rPr lang="en-US" dirty="0">
                    <a:latin typeface="Times New Roman" panose="02020603050405020304" pitchFamily="18" charset="0"/>
                    <a:cs typeface="Times New Roman" panose="02020603050405020304" pitchFamily="18" charset="0"/>
                  </a:rPr>
                  <a:t> to count the support of each </a:t>
                </a:r>
                <a14:m>
                  <m:oMath xmlns:m="http://schemas.openxmlformats.org/officeDocument/2006/math">
                    <m:r>
                      <a:rPr lang="en-US" i="1" dirty="0">
                        <a:latin typeface="Cambria Math" panose="02040503050406030204" pitchFamily="18" charset="0"/>
                        <a:cs typeface="Times New Roman" panose="02020603050405020304" pitchFamily="18" charset="0"/>
                      </a:rPr>
                      <m:t>1−</m:t>
                    </m:r>
                    <m:r>
                      <a:rPr lang="en-US" i="1" dirty="0">
                        <a:latin typeface="Cambria Math" panose="02040503050406030204" pitchFamily="18" charset="0"/>
                        <a:cs typeface="Times New Roman" panose="02020603050405020304" pitchFamily="18" charset="0"/>
                      </a:rPr>
                      <m:t>𝑖𝑡𝑒𝑚𝑠𝑒𝑡</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dirty="0">
                        <a:latin typeface="Cambria Math" panose="02040503050406030204" pitchFamily="18" charset="0"/>
                        <a:cs typeface="Times New Roman" panose="02020603050405020304" pitchFamily="18" charset="0"/>
                      </a:rPr>
                      <m:t>𝑙</m:t>
                    </m:r>
                    <m:r>
                      <a:rPr lang="en-US"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and store each </a:t>
                </a:r>
                <a14:m>
                  <m:oMath xmlns:m="http://schemas.openxmlformats.org/officeDocument/2006/math">
                    <m:r>
                      <a:rPr lang="en-US" i="1" dirty="0">
                        <a:latin typeface="Cambria Math" panose="02040503050406030204" pitchFamily="18" charset="0"/>
                        <a:cs typeface="Times New Roman" panose="02020603050405020304" pitchFamily="18" charset="0"/>
                      </a:rPr>
                      <m:t>𝑙</m:t>
                    </m:r>
                  </m:oMath>
                </a14:m>
                <a:r>
                  <a:rPr lang="en-US" dirty="0">
                    <a:latin typeface="Times New Roman" panose="02020603050405020304" pitchFamily="18" charset="0"/>
                    <a:cs typeface="Times New Roman" panose="02020603050405020304" pitchFamily="18" charset="0"/>
                  </a:rPr>
                  <a:t> with their support count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That is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𝑓𝑟𝑒𝑞𝑢𝑒𝑛𝑡</m:t>
                    </m:r>
                    <m:r>
                      <a:rPr lang="en-US" i="1">
                        <a:latin typeface="Cambria Math" panose="02040503050406030204" pitchFamily="18" charset="0"/>
                        <a:cs typeface="Times New Roman" panose="02020603050405020304" pitchFamily="18" charset="0"/>
                      </a:rPr>
                      <m:t> 1−</m:t>
                    </m:r>
                    <m:r>
                      <a:rPr lang="en-US" i="1">
                        <a:latin typeface="Cambria Math" panose="02040503050406030204" pitchFamily="18" charset="0"/>
                        <a:cs typeface="Times New Roman" panose="02020603050405020304" pitchFamily="18" charset="0"/>
                      </a:rPr>
                      <m:t>𝑖𝑡𝑒𝑚𝑠𝑒𝑡</m:t>
                    </m:r>
                  </m:oMath>
                </a14:m>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Top-down level-wise search</a:t>
                </a:r>
              </a:p>
              <a:p>
                <a:pPr marL="342900" indent="-342900" algn="just">
                  <a:buFont typeface="+mj-lt"/>
                  <a:buAutoNum type="arabicPeriod" startAt="4"/>
                </a:pPr>
                <a:r>
                  <a:rPr lang="en-US" dirty="0">
                    <a:latin typeface="Times New Roman" panose="02020603050405020304" pitchFamily="18" charset="0"/>
                    <a:cs typeface="Times New Roman" panose="02020603050405020304" pitchFamily="18" charset="0"/>
                  </a:rPr>
                  <a:t>k=2 //Begin level-2 search</a:t>
                </a:r>
              </a:p>
              <a:p>
                <a:pPr marL="341313" indent="-341313" algn="just">
                  <a:buFont typeface="+mj-lt"/>
                  <a:buAutoNum type="arabicPeriod" startAt="4"/>
                </a:pPr>
                <a:r>
                  <a:rPr lang="en-US" dirty="0">
                    <a:latin typeface="Times New Roman" panose="02020603050405020304" pitchFamily="18" charset="0"/>
                    <a:cs typeface="Times New Roman" panose="02020603050405020304" pitchFamily="18" charset="0"/>
                  </a:rPr>
                  <a:t> while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Φ</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a:t>
                </a:r>
              </a:p>
              <a:p>
                <a:pPr marL="914400" indent="-914400" algn="just">
                  <a:buFont typeface="+mj-lt"/>
                  <a:buAutoNum type="arabicPeriod" startAt="4"/>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𝐴𝑝𝑟𝑖𝑜𝑟𝑦</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𝑔𝑒𝑛</m:t>
                    </m:r>
                    <m:r>
                      <a:rPr lang="en-US" b="0" i="1" smtClean="0">
                        <a:latin typeface="Cambria Math" panose="02040503050406030204" pitchFamily="18" charset="0"/>
                        <a:cs typeface="Times New Roman" panose="02020603050405020304" pitchFamily="18" charset="0"/>
                      </a:rPr>
                      <m:t> </m:t>
                    </m:r>
                    <m:d>
                      <m:dPr>
                        <m:ctrlPr>
                          <a:rPr lang="en-US" b="0"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Sub>
                      </m:e>
                    </m:d>
                  </m:oMath>
                </a14:m>
                <a:r>
                  <a:rPr lang="en-US" dirty="0" smtClean="0">
                    <a:latin typeface="Times New Roman" panose="02020603050405020304" pitchFamily="18" charset="0"/>
                    <a:cs typeface="Times New Roman" panose="02020603050405020304" pitchFamily="18" charset="0"/>
                  </a:rPr>
                  <a:t> //Create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from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oMath>
                </a14:m>
                <a:endParaRPr lang="en-US" dirty="0" smtClean="0">
                  <a:latin typeface="Times New Roman" panose="02020603050405020304" pitchFamily="18" charset="0"/>
                  <a:cs typeface="Times New Roman" panose="02020603050405020304" pitchFamily="18" charset="0"/>
                </a:endParaRPr>
              </a:p>
              <a:p>
                <a:pPr marL="914400" indent="-914400" algn="just">
                  <a:buFont typeface="+mj-lt"/>
                  <a:buAutoNum type="arabicPeriod" startAt="4"/>
                </a:pPr>
                <a:r>
                  <a:rPr lang="en-US" dirty="0" smtClean="0">
                    <a:latin typeface="Times New Roman" panose="02020603050405020304" pitchFamily="18" charset="0"/>
                    <a:cs typeface="Times New Roman" panose="02020603050405020304" pitchFamily="18" charset="0"/>
                  </a:rPr>
                  <a:t>Prune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//Delete the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if they violates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property. Scan data set D to update the support counts of all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1598613" indent="-1598613" algn="just">
                  <a:buFont typeface="+mj-lt"/>
                  <a:buAutoNum type="arabicPeriod" startAt="4"/>
                </a:pPr>
                <a:r>
                  <a:rPr lang="en-US" dirty="0" smtClean="0">
                    <a:latin typeface="Times New Roman" panose="02020603050405020304" pitchFamily="18" charset="0"/>
                    <a:cs typeface="Times New Roman" panose="02020603050405020304" pitchFamily="18" charset="0"/>
                  </a:rPr>
                  <a:t>For all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𝑡</m:t>
                        </m:r>
                      </m:e>
                      <m:sub>
                        <m:r>
                          <a:rPr lang="en-US" b="0" i="1" smtClean="0">
                            <a:latin typeface="Cambria Math" panose="02040503050406030204" pitchFamily="18" charset="0"/>
                            <a:cs typeface="Times New Roman" panose="02020603050405020304" pitchFamily="18" charset="0"/>
                          </a:rPr>
                          <m:t>𝑖</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en-US" dirty="0" smtClean="0">
                    <a:latin typeface="Times New Roman" panose="02020603050405020304" pitchFamily="18" charset="0"/>
                    <a:cs typeface="Times New Roman" panose="02020603050405020304" pitchFamily="18" charset="0"/>
                  </a:rPr>
                  <a:t> do</a:t>
                </a:r>
              </a:p>
              <a:p>
                <a:pPr marL="1939925" indent="-1939925" algn="just">
                  <a:buFont typeface="+mj-lt"/>
                  <a:buAutoNum type="arabicPeriod" startAt="4"/>
                </a:pPr>
                <a:r>
                  <a:rPr lang="en-US" dirty="0" smtClean="0">
                    <a:latin typeface="Times New Roman" panose="02020603050405020304" pitchFamily="18" charset="0"/>
                    <a:cs typeface="Times New Roman" panose="02020603050405020304" pitchFamily="18" charset="0"/>
                  </a:rPr>
                  <a:t>Increment the support count of all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that are contained in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a:t>
                </a:r>
              </a:p>
              <a:p>
                <a:pPr marL="1598613" indent="-1598613" algn="just">
                  <a:buFont typeface="+mj-lt"/>
                  <a:buAutoNum type="arabicPeriod" startAt="4"/>
                </a:pPr>
                <a:r>
                  <a:rPr lang="en-US" dirty="0" smtClean="0">
                    <a:latin typeface="Times New Roman" panose="02020603050405020304" pitchFamily="18" charset="0"/>
                    <a:cs typeface="Times New Roman" panose="02020603050405020304" pitchFamily="18" charset="0"/>
                  </a:rPr>
                  <a:t>That is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𝐴𝑙𝑙</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𝑓𝑟𝑒𝑞𝑢𝑒𝑛𝑡</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𝑖𝑡𝑒𝑚𝑠𝑒𝑡𝑠</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𝑓𝑟𝑜𝑚</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461963" indent="-461963" algn="just">
                  <a:buFont typeface="+mj-lt"/>
                  <a:buAutoNum type="arabicPeriod" startAt="4"/>
                </a:pPr>
                <a14:m>
                  <m:oMath xmlns:m="http://schemas.openxmlformats.org/officeDocument/2006/math">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//Go to next level-search</a:t>
                </a:r>
              </a:p>
              <a:p>
                <a:pPr marL="342900" indent="-342900" algn="just">
                  <a:buFont typeface="+mj-lt"/>
                  <a:buAutoNum type="arabicPeriod" startAt="4"/>
                </a:pPr>
                <a:r>
                  <a:rPr lang="en-US" dirty="0" smtClean="0">
                    <a:latin typeface="Times New Roman" panose="02020603050405020304" pitchFamily="18" charset="0"/>
                    <a:cs typeface="Times New Roman" panose="02020603050405020304" pitchFamily="18" charset="0"/>
                  </a:rPr>
                  <a:t>Result </a:t>
                </a:r>
                <a14:m>
                  <m:oMath xmlns:m="http://schemas.openxmlformats.org/officeDocument/2006/math">
                    <m:r>
                      <a:rPr lang="en-US" b="0" i="1" smtClean="0">
                        <a:latin typeface="Cambria Math" panose="02040503050406030204" pitchFamily="18" charset="0"/>
                        <a:cs typeface="Times New Roman" panose="02020603050405020304" pitchFamily="18" charset="0"/>
                      </a:rPr>
                      <m:t>𝐿</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𝐿</m:t>
                        </m:r>
                      </m:e>
                      <m:sub>
                        <m:r>
                          <a:rPr lang="en-US" b="0" i="1" smtClean="0">
                            <a:latin typeface="Cambria Math" panose="02040503050406030204" pitchFamily="18" charset="0"/>
                            <a:cs typeface="Times New Roman" panose="02020603050405020304" pitchFamily="18" charset="0"/>
                          </a:rPr>
                          <m:t>𝑘</m:t>
                        </m:r>
                      </m:sub>
                    </m:sSub>
                  </m:oMath>
                </a14:m>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9544" y="1093754"/>
                <a:ext cx="9171944" cy="5632311"/>
              </a:xfrm>
              <a:prstGeom prst="rect">
                <a:avLst/>
              </a:prstGeom>
              <a:blipFill>
                <a:blip r:embed="rId2"/>
                <a:stretch>
                  <a:fillRect l="-532" t="-541" r="-532"/>
                </a:stretch>
              </a:blipFill>
            </p:spPr>
            <p:txBody>
              <a:bodyPr/>
              <a:lstStyle/>
              <a:p>
                <a:r>
                  <a:rPr lang="en-US">
                    <a:noFill/>
                  </a:rPr>
                  <a:t> </a:t>
                </a:r>
              </a:p>
            </p:txBody>
          </p:sp>
        </mc:Fallback>
      </mc:AlternateContent>
      <p:cxnSp>
        <p:nvCxnSpPr>
          <p:cNvPr id="8" name="Straight Connector 7"/>
          <p:cNvCxnSpPr/>
          <p:nvPr/>
        </p:nvCxnSpPr>
        <p:spPr>
          <a:xfrm>
            <a:off x="803306" y="3888336"/>
            <a:ext cx="0" cy="1674976"/>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914258" y="4965107"/>
            <a:ext cx="0" cy="31619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5250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89544" y="1093754"/>
                <a:ext cx="9171944" cy="4630114"/>
              </a:xfrm>
              <a:prstGeom prst="rect">
                <a:avLst/>
              </a:prstGeom>
              <a:noFill/>
            </p:spPr>
            <p:txBody>
              <a:bodyPr wrap="square" rtlCol="0">
                <a:spAutoFit/>
              </a:bodyPr>
              <a:lstStyle/>
              <a:p>
                <a:pPr algn="just"/>
                <a:r>
                  <a:rPr lang="en-US" u="sng" dirty="0" smtClean="0">
                    <a:latin typeface="Times New Roman" panose="02020603050405020304" pitchFamily="18" charset="0"/>
                    <a:cs typeface="Times New Roman" panose="02020603050405020304" pitchFamily="18" charset="0"/>
                  </a:rPr>
                  <a:t>Procedure </a:t>
                </a:r>
                <a:r>
                  <a:rPr lang="en-US" u="sng" dirty="0" err="1" smtClean="0">
                    <a:latin typeface="Times New Roman" panose="02020603050405020304" pitchFamily="18" charset="0"/>
                    <a:cs typeface="Times New Roman" panose="02020603050405020304" pitchFamily="18" charset="0"/>
                  </a:rPr>
                  <a:t>Apriori</a:t>
                </a:r>
                <a:r>
                  <a:rPr lang="en-US" u="sng" dirty="0" smtClean="0">
                    <a:latin typeface="Times New Roman" panose="02020603050405020304" pitchFamily="18" charset="0"/>
                    <a:cs typeface="Times New Roman" panose="02020603050405020304" pitchFamily="18" charset="0"/>
                  </a:rPr>
                  <a:t> –gen</a:t>
                </a:r>
              </a:p>
              <a:p>
                <a:pPr algn="just"/>
                <a:r>
                  <a:rPr lang="en-US" dirty="0" smtClean="0">
                    <a:latin typeface="Times New Roman" panose="02020603050405020304" pitchFamily="18" charset="0"/>
                    <a:cs typeface="Times New Roman" panose="02020603050405020304" pitchFamily="18" charset="0"/>
                  </a:rPr>
                  <a:t>Input: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oMath>
                </a14:m>
                <a:r>
                  <a:rPr lang="en-US" dirty="0" smtClean="0">
                    <a:latin typeface="Times New Roman" panose="02020603050405020304" pitchFamily="18" charset="0"/>
                    <a:cs typeface="Times New Roman" panose="02020603050405020304" pitchFamily="18" charset="0"/>
                  </a:rPr>
                  <a:t>, the set of frequent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itemsets</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Output: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the set of k-</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from joins of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−1)−</m:t>
                    </m:r>
                    <m:r>
                      <a:rPr lang="en-US" i="1" dirty="0" err="1" smtClean="0">
                        <a:latin typeface="Cambria Math" panose="02040503050406030204" pitchFamily="18" charset="0"/>
                        <a:cs typeface="Times New Roman" panose="02020603050405020304" pitchFamily="18" charset="0"/>
                      </a:rPr>
                      <m:t>𝑖𝑡𝑒𝑚𝑠𝑒𝑡𝑠</m:t>
                    </m:r>
                  </m:oMath>
                </a14:m>
                <a:r>
                  <a:rPr lang="en-US"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𝐿</m:t>
                        </m:r>
                      </m:e>
                      <m:sub>
                        <m:r>
                          <a:rPr lang="en-US" b="0" i="1" dirty="0" smtClean="0">
                            <a:latin typeface="Cambria Math" panose="02040503050406030204" pitchFamily="18" charset="0"/>
                            <a:cs typeface="Times New Roman" panose="02020603050405020304" pitchFamily="18" charset="0"/>
                          </a:rPr>
                          <m:t>𝑘</m:t>
                        </m:r>
                        <m:r>
                          <a:rPr lang="en-US" b="0" i="1" dirty="0" smtClean="0">
                            <a:latin typeface="Cambria Math" panose="02040503050406030204" pitchFamily="18" charset="0"/>
                            <a:cs typeface="Times New Roman" panose="02020603050405020304" pitchFamily="18" charset="0"/>
                          </a:rPr>
                          <m:t>−1</m:t>
                        </m:r>
                      </m:sub>
                    </m:sSub>
                  </m:oMath>
                </a14:m>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Remark: If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sSub>
                          <m:sSubPr>
                            <m:ctrlPr>
                              <a:rPr lang="en-US" i="1" dirty="0" smtClean="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𝐿</m:t>
                            </m:r>
                          </m:e>
                          <m:sub>
                            <m:r>
                              <a:rPr lang="en-US" i="1" dirty="0">
                                <a:latin typeface="Cambria Math" panose="02040503050406030204" pitchFamily="18" charset="0"/>
                                <a:cs typeface="Times New Roman" panose="02020603050405020304" pitchFamily="18" charset="0"/>
                              </a:rPr>
                              <m:t>𝑘</m:t>
                            </m:r>
                            <m:r>
                              <a:rPr lang="en-US" i="1" dirty="0">
                                <a:latin typeface="Cambria Math" panose="02040503050406030204" pitchFamily="18" charset="0"/>
                                <a:cs typeface="Times New Roman" panose="02020603050405020304" pitchFamily="18" charset="0"/>
                              </a:rPr>
                              <m:t>−1</m:t>
                            </m:r>
                          </m:sub>
                        </m:sSub>
                      </m:e>
                    </m:d>
                    <m:r>
                      <a:rPr lang="en-US" b="0" i="1"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the algorithm is not </a:t>
                </a:r>
                <a:r>
                  <a:rPr lang="en-US" dirty="0" err="1" smtClean="0">
                    <a:latin typeface="Times New Roman" panose="02020603050405020304" pitchFamily="18" charset="0"/>
                    <a:cs typeface="Times New Roman" panose="02020603050405020304" pitchFamily="18" charset="0"/>
                  </a:rPr>
                  <a:t>invocable</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Step:</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r>
                      <m:rPr>
                        <m:sty m:val="p"/>
                      </m:rPr>
                      <a:rPr lang="el-GR" i="1" smtClean="0">
                        <a:latin typeface="Cambria Math" panose="02040503050406030204" pitchFamily="18" charset="0"/>
                        <a:ea typeface="Cambria Math" panose="02040503050406030204" pitchFamily="18" charset="0"/>
                        <a:cs typeface="Times New Roman" panose="02020603050405020304" pitchFamily="18" charset="0"/>
                      </a:rPr>
                      <m:t>Φ</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Initially the candidate set is empty</a:t>
                </a: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𝐿</m:t>
                        </m:r>
                      </m:e>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=1</m:t>
                    </m:r>
                  </m:oMath>
                </a14:m>
                <a:r>
                  <a:rPr lang="en-US" dirty="0" smtClean="0">
                    <a:latin typeface="Times New Roman" panose="02020603050405020304" pitchFamily="18" charset="0"/>
                    <a:cs typeface="Times New Roman" panose="02020603050405020304" pitchFamily="18" charset="0"/>
                  </a:rPr>
                  <a:t>     Return      //No candidate set generation is possible</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For all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𝑙</m:t>
                        </m:r>
                      </m:e>
                      <m:sub>
                        <m:r>
                          <a:rPr lang="en-US" b="0" i="1" smtClean="0">
                            <a:latin typeface="Cambria Math" panose="02040503050406030204" pitchFamily="18" charset="0"/>
                            <a:cs typeface="Times New Roman" panose="02020603050405020304" pitchFamily="18" charset="0"/>
                          </a:rPr>
                          <m:t>𝑖</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𝐿</m:t>
                        </m:r>
                      </m:e>
                      <m:sub>
                        <m:r>
                          <a:rPr lang="en-US" i="1" dirty="0">
                            <a:latin typeface="Cambria Math" panose="02040503050406030204" pitchFamily="18" charset="0"/>
                            <a:cs typeface="Times New Roman" panose="02020603050405020304" pitchFamily="18" charset="0"/>
                          </a:rPr>
                          <m:t>𝑘</m:t>
                        </m:r>
                        <m:r>
                          <a:rPr lang="en-US" i="1" dirty="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 </a:t>
                </a: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𝑙</m:t>
                        </m:r>
                      </m:e>
                      <m:sub>
                        <m:r>
                          <a:rPr lang="en-US" b="0" i="1" smtClean="0">
                            <a:latin typeface="Cambria Math" panose="02040503050406030204" pitchFamily="18" charset="0"/>
                            <a:cs typeface="Times New Roman" panose="02020603050405020304" pitchFamily="18" charset="0"/>
                          </a:rPr>
                          <m:t>𝑗</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𝐿</m:t>
                        </m:r>
                      </m:e>
                      <m:sub>
                        <m:r>
                          <a:rPr lang="en-US" i="1" dirty="0">
                            <a:latin typeface="Cambria Math" panose="02040503050406030204" pitchFamily="18" charset="0"/>
                            <a:cs typeface="Times New Roman" panose="02020603050405020304" pitchFamily="18" charset="0"/>
                          </a:rPr>
                          <m:t>𝑘</m:t>
                        </m:r>
                        <m:r>
                          <a:rPr lang="en-US" i="1" dirty="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do </a:t>
                </a: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                   If </a:t>
                </a:r>
                <a14:m>
                  <m:oMath xmlns:m="http://schemas.openxmlformats.org/officeDocument/2006/math">
                    <m:d>
                      <m:dPr>
                        <m:ctrlPr>
                          <a:rPr lang="en-US" i="1" dirty="0" smtClean="0">
                            <a:latin typeface="Cambria Math" panose="02040503050406030204" pitchFamily="18" charset="0"/>
                            <a:cs typeface="Times New Roman" panose="02020603050405020304" pitchFamily="18" charset="0"/>
                          </a:rPr>
                        </m:ctrlPr>
                      </m:dPr>
                      <m:e>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𝑙</m:t>
                            </m:r>
                          </m:e>
                          <m:sub>
                            <m:r>
                              <a:rPr lang="en-US" b="0" i="1" dirty="0" smtClean="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1</m:t>
                            </m:r>
                          </m:sub>
                        </m:sSub>
                        <m:r>
                          <a:rPr lang="en-US" b="0" i="1" dirty="0" smtClean="0">
                            <a:latin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b="0" i="1" dirty="0" smtClean="0">
                                <a:latin typeface="Cambria Math" panose="02040503050406030204" pitchFamily="18" charset="0"/>
                                <a:cs typeface="Times New Roman" panose="02020603050405020304" pitchFamily="18" charset="0"/>
                              </a:rPr>
                              <m:t>𝑗</m:t>
                            </m:r>
                            <m:r>
                              <a:rPr lang="en-US" i="1" dirty="0">
                                <a:latin typeface="Cambria Math" panose="02040503050406030204" pitchFamily="18" charset="0"/>
                                <a:cs typeface="Times New Roman" panose="02020603050405020304" pitchFamily="18" charset="0"/>
                              </a:rPr>
                              <m:t>1</m:t>
                            </m:r>
                          </m:sub>
                        </m:sSub>
                      </m:e>
                    </m:d>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i="1" dirty="0" smtClean="0">
                            <a:latin typeface="Cambria Math" panose="02040503050406030204" pitchFamily="18" charset="0"/>
                            <a:cs typeface="Times New Roman" panose="02020603050405020304" pitchFamily="18" charset="0"/>
                          </a:rPr>
                        </m:ctrlPr>
                      </m:dPr>
                      <m:e>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2</m:t>
                            </m:r>
                          </m:sub>
                        </m:sSub>
                        <m:r>
                          <a:rPr lang="en-US" i="1" dirty="0">
                            <a:latin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𝑗</m:t>
                            </m:r>
                            <m:r>
                              <a:rPr lang="en-US" b="0" i="1" dirty="0" smtClean="0">
                                <a:latin typeface="Cambria Math" panose="02040503050406030204" pitchFamily="18" charset="0"/>
                                <a:cs typeface="Times New Roman" panose="02020603050405020304" pitchFamily="18" charset="0"/>
                              </a:rPr>
                              <m:t>2</m:t>
                            </m:r>
                          </m:sub>
                        </m:sSub>
                      </m:e>
                    </m:d>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𝑘</m:t>
                        </m:r>
                        <m:r>
                          <a:rPr lang="en-US" b="0" i="1" dirty="0" smtClean="0">
                            <a:latin typeface="Cambria Math" panose="02040503050406030204" pitchFamily="18" charset="0"/>
                            <a:cs typeface="Times New Roman" panose="02020603050405020304" pitchFamily="18" charset="0"/>
                          </a:rPr>
                          <m:t>−1</m:t>
                        </m:r>
                      </m:sub>
                    </m:sSub>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𝑗</m:t>
                        </m:r>
                        <m:r>
                          <a:rPr lang="en-US" b="0" i="1" dirty="0" smtClean="0">
                            <a:latin typeface="Cambria Math" panose="02040503050406030204" pitchFamily="18" charset="0"/>
                            <a:cs typeface="Times New Roman" panose="02020603050405020304" pitchFamily="18" charset="0"/>
                          </a:rPr>
                          <m:t>𝑘</m:t>
                        </m:r>
                        <m:r>
                          <a:rPr lang="en-US" b="0" i="1" dirty="0" smtClean="0">
                            <a:latin typeface="Cambria Math" panose="02040503050406030204" pitchFamily="18" charset="0"/>
                            <a:cs typeface="Times New Roman" panose="02020603050405020304" pitchFamily="18" charset="0"/>
                          </a:rPr>
                          <m:t>−1</m:t>
                        </m:r>
                      </m:sub>
                    </m:sSub>
                    <m:r>
                      <a:rPr lang="en-US" i="1" dirty="0">
                        <a:latin typeface="Cambria Math" panose="02040503050406030204" pitchFamily="18" charset="0"/>
                        <a:cs typeface="Times New Roman" panose="02020603050405020304" pitchFamily="18" charset="0"/>
                      </a:rPr>
                      <m:t>)</m:t>
                    </m:r>
                  </m:oMath>
                </a14:m>
                <a:r>
                  <a:rPr lang="en-US" dirty="0" smtClean="0">
                    <a:latin typeface="Cambria Math" panose="02040503050406030204" pitchFamily="18" charset="0"/>
                    <a:cs typeface="Times New Roman" panose="02020603050405020304" pitchFamily="18" charset="0"/>
                  </a:rPr>
                  <a:t> then</a:t>
                </a: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𝑖</m:t>
                            </m:r>
                            <m:r>
                              <a:rPr lang="en-US" i="1" dirty="0">
                                <a:latin typeface="Cambria Math" panose="02040503050406030204" pitchFamily="18" charset="0"/>
                                <a:cs typeface="Times New Roman" panose="02020603050405020304" pitchFamily="18" charset="0"/>
                              </a:rPr>
                              <m:t>1</m:t>
                            </m:r>
                          </m:sub>
                        </m:sSub>
                        <m:r>
                          <a:rPr lang="en-US" b="0" i="1" dirty="0" smtClean="0">
                            <a:latin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2</m:t>
                            </m:r>
                          </m:sub>
                        </m:sSub>
                        <m:r>
                          <a:rPr lang="en-US" b="0" i="1" dirty="0" smtClean="0">
                            <a:latin typeface="Cambria Math" panose="02040503050406030204" pitchFamily="18" charset="0"/>
                            <a:cs typeface="Times New Roman" panose="02020603050405020304" pitchFamily="18" charset="0"/>
                          </a:rPr>
                          <m:t>, ……,</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i="1" dirty="0">
                                <a:latin typeface="Cambria Math" panose="02040503050406030204" pitchFamily="18" charset="0"/>
                                <a:cs typeface="Times New Roman" panose="02020603050405020304" pitchFamily="18" charset="0"/>
                              </a:rPr>
                              <m:t>𝑖</m:t>
                            </m:r>
                            <m:r>
                              <a:rPr lang="en-US" b="0" i="1" dirty="0" smtClean="0">
                                <a:latin typeface="Cambria Math" panose="02040503050406030204" pitchFamily="18" charset="0"/>
                                <a:cs typeface="Times New Roman" panose="02020603050405020304" pitchFamily="18" charset="0"/>
                              </a:rPr>
                              <m:t>𝑘</m:t>
                            </m:r>
                            <m:r>
                              <a:rPr lang="en-US" b="0" i="1" dirty="0" smtClean="0">
                                <a:latin typeface="Cambria Math" panose="02040503050406030204" pitchFamily="18" charset="0"/>
                                <a:cs typeface="Times New Roman" panose="02020603050405020304" pitchFamily="18" charset="0"/>
                              </a:rPr>
                              <m:t>−1</m:t>
                            </m:r>
                          </m:sub>
                        </m:sSub>
                        <m:r>
                          <a:rPr lang="en-US" b="0" i="1" dirty="0" smtClean="0">
                            <a:latin typeface="Cambria Math" panose="02040503050406030204" pitchFamily="18" charset="0"/>
                            <a:cs typeface="Times New Roman" panose="02020603050405020304" pitchFamily="18" charset="0"/>
                          </a:rPr>
                          <m:t>,</m:t>
                        </m:r>
                        <m:sSub>
                          <m:sSubPr>
                            <m:ctrlPr>
                              <a:rPr lang="en-US" i="1" dirty="0">
                                <a:latin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cs typeface="Times New Roman" panose="02020603050405020304" pitchFamily="18" charset="0"/>
                              </a:rPr>
                              <m:t>𝑙</m:t>
                            </m:r>
                          </m:e>
                          <m:sub>
                            <m:r>
                              <a:rPr lang="en-US" b="0" i="1" dirty="0" smtClean="0">
                                <a:latin typeface="Cambria Math" panose="02040503050406030204" pitchFamily="18" charset="0"/>
                                <a:cs typeface="Times New Roman" panose="02020603050405020304" pitchFamily="18" charset="0"/>
                              </a:rPr>
                              <m:t>𝑗𝑘</m:t>
                            </m:r>
                            <m:r>
                              <a:rPr lang="en-US" b="0" i="1" dirty="0" smtClean="0">
                                <a:latin typeface="Cambria Math" panose="02040503050406030204" pitchFamily="18" charset="0"/>
                                <a:cs typeface="Times New Roman" panose="02020603050405020304" pitchFamily="18" charset="0"/>
                              </a:rPr>
                              <m:t>−1</m:t>
                            </m:r>
                          </m:sub>
                        </m:sSub>
                      </m:e>
                    </m:d>
                  </m:oMath>
                </a14:m>
                <a:r>
                  <a:rPr lang="en-US" dirty="0" smtClean="0">
                    <a:latin typeface="Times New Roman" panose="02020603050405020304" pitchFamily="18" charset="0"/>
                    <a:cs typeface="Times New Roman" panose="02020603050405020304" pitchFamily="18" charset="0"/>
                  </a:rPr>
                  <a:t>   //join an item to produce a new </a:t>
                </a:r>
                <a14:m>
                  <m:oMath xmlns:m="http://schemas.openxmlformats.org/officeDocument/2006/math">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m:t>
                    </m:r>
                    <m:r>
                      <a:rPr lang="en-US" i="1" dirty="0" err="1" smtClean="0">
                        <a:latin typeface="Cambria Math" panose="02040503050406030204" pitchFamily="18" charset="0"/>
                        <a:cs typeface="Times New Roman" panose="02020603050405020304" pitchFamily="18" charset="0"/>
                      </a:rPr>
                      <m:t>𝑖𝑡𝑒𝑚𝑠𝑒𝑡</m:t>
                    </m:r>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𝑐</m:t>
                    </m:r>
                  </m:oMath>
                </a14:m>
                <a:r>
                  <a:rPr lang="en-US" dirty="0" smtClean="0">
                    <a:latin typeface="Times New Roman" panose="02020603050405020304" pitchFamily="18" charset="0"/>
                    <a:cs typeface="Times New Roman" panose="02020603050405020304" pitchFamily="18" charset="0"/>
                  </a:rPr>
                  <a:t>               //Add </a:t>
                </a:r>
                <a14:m>
                  <m:oMath xmlns:m="http://schemas.openxmlformats.org/officeDocument/2006/math">
                    <m:r>
                      <a:rPr lang="en-US" i="1" dirty="0" smtClean="0">
                        <a:latin typeface="Cambria Math" panose="02040503050406030204" pitchFamily="18" charset="0"/>
                        <a:cs typeface="Times New Roman" panose="02020603050405020304" pitchFamily="18" charset="0"/>
                      </a:rPr>
                      <m:t>𝑐</m:t>
                    </m:r>
                  </m:oMath>
                </a14:m>
                <a:r>
                  <a:rPr lang="en-US" dirty="0" smtClean="0">
                    <a:latin typeface="Times New Roman" panose="02020603050405020304" pitchFamily="18" charset="0"/>
                    <a:cs typeface="Times New Roman" panose="02020603050405020304" pitchFamily="18" charset="0"/>
                  </a:rPr>
                  <a:t> to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Return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smtClean="0">
                    <a:latin typeface="Cambria Math" panose="020405030504060302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9544" y="1093754"/>
                <a:ext cx="9171944" cy="4630114"/>
              </a:xfrm>
              <a:prstGeom prst="rect">
                <a:avLst/>
              </a:prstGeom>
              <a:blipFill>
                <a:blip r:embed="rId2"/>
                <a:stretch>
                  <a:fillRect l="-532" t="-658"/>
                </a:stretch>
              </a:blipFill>
            </p:spPr>
            <p:txBody>
              <a:bodyPr/>
              <a:lstStyle/>
              <a:p>
                <a:r>
                  <a:rPr lang="en-US">
                    <a:noFill/>
                  </a:rPr>
                  <a:t> </a:t>
                </a:r>
              </a:p>
            </p:txBody>
          </p:sp>
        </mc:Fallback>
      </mc:AlternateContent>
      <p:cxnSp>
        <p:nvCxnSpPr>
          <p:cNvPr id="9" name="Straight Connector 8"/>
          <p:cNvCxnSpPr/>
          <p:nvPr/>
        </p:nvCxnSpPr>
        <p:spPr>
          <a:xfrm>
            <a:off x="1794617" y="3973792"/>
            <a:ext cx="0" cy="50420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230594" y="3657597"/>
            <a:ext cx="0" cy="83748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700755" y="3409769"/>
            <a:ext cx="0" cy="1068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7003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4" y="0"/>
            <a:ext cx="9361488" cy="1093754"/>
          </a:xfrm>
        </p:spPr>
        <p:txBody>
          <a:bodyPr>
            <a:noAutofit/>
          </a:bodyPr>
          <a:lstStyle/>
          <a:p>
            <a:r>
              <a:rPr lang="en-US" sz="3600" dirty="0" err="1" smtClean="0">
                <a:solidFill>
                  <a:srgbClr val="A50021"/>
                </a:solidFill>
                <a:latin typeface="Times New Roman" pitchFamily="18" charset="0"/>
                <a:cs typeface="Times New Roman" pitchFamily="18" charset="0"/>
              </a:rPr>
              <a:t>Apriori</a:t>
            </a:r>
            <a:r>
              <a:rPr lang="en-US" sz="3600" dirty="0" smtClean="0">
                <a:solidFill>
                  <a:srgbClr val="A50021"/>
                </a:solidFill>
                <a:latin typeface="Times New Roman" pitchFamily="18" charset="0"/>
                <a:cs typeface="Times New Roman" pitchFamily="18" charset="0"/>
              </a:rPr>
              <a:t> algorithm to frequent </a:t>
            </a:r>
            <a:r>
              <a:rPr lang="en-US" sz="3600" dirty="0" err="1" smtClean="0">
                <a:solidFill>
                  <a:srgbClr val="A50021"/>
                </a:solidFill>
                <a:latin typeface="Times New Roman" pitchFamily="18" charset="0"/>
                <a:cs typeface="Times New Roman" pitchFamily="18" charset="0"/>
              </a:rPr>
              <a:t>itemsets</a:t>
            </a:r>
            <a:r>
              <a:rPr lang="en-US" sz="3600" dirty="0" smtClean="0">
                <a:solidFill>
                  <a:srgbClr val="A50021"/>
                </a:solidFill>
                <a:latin typeface="Times New Roman" pitchFamily="18" charset="0"/>
                <a:cs typeface="Times New Roman" pitchFamily="18" charset="0"/>
              </a:rPr>
              <a:t> generation (Contd..)</a:t>
            </a:r>
            <a:endParaRPr lang="en-IN" sz="36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702893"/>
            <a:ext cx="9171943"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82196" y="1469769"/>
                <a:ext cx="9171944" cy="3416320"/>
              </a:xfrm>
              <a:prstGeom prst="rect">
                <a:avLst/>
              </a:prstGeom>
              <a:noFill/>
            </p:spPr>
            <p:txBody>
              <a:bodyPr wrap="square" rtlCol="0">
                <a:spAutoFit/>
              </a:bodyPr>
              <a:lstStyle/>
              <a:p>
                <a:pPr algn="just"/>
                <a:r>
                  <a:rPr lang="en-US" u="sng" dirty="0" smtClean="0">
                    <a:latin typeface="Times New Roman" panose="02020603050405020304" pitchFamily="18" charset="0"/>
                    <a:cs typeface="Times New Roman" panose="02020603050405020304" pitchFamily="18" charset="0"/>
                  </a:rPr>
                  <a:t>Procedure Prune</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Input: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the </a:t>
                </a:r>
                <a14:m>
                  <m:oMath xmlns:m="http://schemas.openxmlformats.org/officeDocument/2006/math">
                    <m:r>
                      <a:rPr lang="en-US" i="1" dirty="0">
                        <a:latin typeface="Cambria Math" panose="02040503050406030204" pitchFamily="18" charset="0"/>
                        <a:cs typeface="Times New Roman" panose="02020603050405020304" pitchFamily="18" charset="0"/>
                      </a:rPr>
                      <m:t>𝑘</m:t>
                    </m:r>
                    <m:r>
                      <a:rPr lang="en-US" i="1" dirty="0">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𝑖𝑡𝑒𝑚𝑠𝑒𝑡</m:t>
                    </m:r>
                  </m:oMath>
                </a14:m>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Output: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the frequent </a:t>
                </a:r>
                <a14:m>
                  <m:oMath xmlns:m="http://schemas.openxmlformats.org/officeDocument/2006/math">
                    <m:r>
                      <a:rPr lang="en-US" i="1" dirty="0">
                        <a:latin typeface="Cambria Math" panose="02040503050406030204" pitchFamily="18" charset="0"/>
                        <a:cs typeface="Times New Roman" panose="02020603050405020304" pitchFamily="18" charset="0"/>
                      </a:rPr>
                      <m:t>𝑘</m:t>
                    </m:r>
                    <m:r>
                      <a:rPr lang="en-US" i="1" dirty="0">
                        <a:latin typeface="Cambria Math" panose="02040503050406030204" pitchFamily="18" charset="0"/>
                        <a:cs typeface="Times New Roman" panose="02020603050405020304" pitchFamily="18" charset="0"/>
                      </a:rPr>
                      <m:t>−</m:t>
                    </m:r>
                    <m:r>
                      <a:rPr lang="en-US" i="1" dirty="0" err="1">
                        <a:latin typeface="Cambria Math" panose="02040503050406030204" pitchFamily="18" charset="0"/>
                        <a:cs typeface="Times New Roman" panose="02020603050405020304" pitchFamily="18" charset="0"/>
                      </a:rPr>
                      <m:t>𝑖𝑡𝑒𝑚𝑠𝑒𝑡</m:t>
                    </m:r>
                  </m:oMath>
                </a14:m>
                <a:endParaRPr lang="en-US" dirty="0">
                  <a:latin typeface="Times New Roman" panose="02020603050405020304" pitchFamily="18" charset="0"/>
                  <a:cs typeface="Times New Roman" panose="02020603050405020304" pitchFamily="18" charset="0"/>
                </a:endParaRPr>
              </a:p>
              <a:p>
                <a:pPr algn="just"/>
                <a:r>
                  <a:rPr lang="en-US" u="sng" dirty="0">
                    <a:latin typeface="Times New Roman" panose="02020603050405020304" pitchFamily="18" charset="0"/>
                    <a:cs typeface="Times New Roman" panose="02020603050405020304" pitchFamily="18" charset="0"/>
                  </a:rPr>
                  <a:t>Step</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For all </a:t>
                </a:r>
                <a14:m>
                  <m:oMath xmlns:m="http://schemas.openxmlformats.org/officeDocument/2006/math">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a:t>
                </a:r>
              </a:p>
              <a:p>
                <a:pPr marL="342900" indent="-342900" algn="just">
                  <a:buFont typeface="+mj-lt"/>
                  <a:buAutoNum type="arabicPeriod"/>
                </a:pPr>
                <a:r>
                  <a:rPr lang="en-US" b="0"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𝑆𝑆</m:t>
                    </m:r>
                  </m:oMath>
                </a14:m>
                <a:r>
                  <a:rPr lang="en-US" dirty="0" smtClean="0">
                    <a:latin typeface="Times New Roman" panose="02020603050405020304" pitchFamily="18" charset="0"/>
                    <a:cs typeface="Times New Roman" panose="02020603050405020304" pitchFamily="18" charset="0"/>
                  </a:rPr>
                  <a:t>=Compute all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𝑘</m:t>
                    </m:r>
                    <m:r>
                      <a:rPr lang="en-US" i="1" dirty="0" smtClean="0">
                        <a:latin typeface="Cambria Math" panose="02040503050406030204" pitchFamily="18" charset="0"/>
                        <a:cs typeface="Times New Roman" panose="02020603050405020304" pitchFamily="18" charset="0"/>
                      </a:rPr>
                      <m:t>−1) </m:t>
                    </m:r>
                  </m:oMath>
                </a14:m>
                <a:r>
                  <a:rPr lang="en-US" dirty="0" smtClean="0">
                    <a:latin typeface="Times New Roman" panose="02020603050405020304" pitchFamily="18" charset="0"/>
                    <a:cs typeface="Times New Roman" panose="02020603050405020304" pitchFamily="18" charset="0"/>
                  </a:rPr>
                  <a:t>subsets of </a:t>
                </a:r>
                <a14:m>
                  <m:oMath xmlns:m="http://schemas.openxmlformats.org/officeDocument/2006/math">
                    <m:r>
                      <a:rPr lang="en-US" i="1" dirty="0" smtClean="0">
                        <a:latin typeface="Cambria Math" panose="02040503050406030204" pitchFamily="18" charset="0"/>
                        <a:cs typeface="Times New Roman" panose="02020603050405020304" pitchFamily="18" charset="0"/>
                      </a:rPr>
                      <m:t>𝑐</m:t>
                    </m:r>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                  If all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𝑑</m:t>
                    </m:r>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𝑆𝑆</m:t>
                    </m:r>
                    <m:r>
                      <a:rPr lang="en-US" i="1" dirty="0"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𝐿</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𝑘</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𝑐</m:t>
                    </m:r>
                  </m:oMath>
                </a14:m>
                <a:r>
                  <a:rPr lang="en-US" dirty="0" smtClean="0">
                    <a:latin typeface="Times New Roman" panose="02020603050405020304" pitchFamily="18" charset="0"/>
                    <a:cs typeface="Times New Roman" panose="02020603050405020304" pitchFamily="18" charset="0"/>
                  </a:rPr>
                  <a:t>        //Remove </a:t>
                </a:r>
                <a14:m>
                  <m:oMath xmlns:m="http://schemas.openxmlformats.org/officeDocument/2006/math">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cs typeface="Times New Roman" panose="02020603050405020304" pitchFamily="18" charset="0"/>
                      </a:rPr>
                      <m:t> </m:t>
                    </m:r>
                  </m:oMath>
                </a14:m>
                <a:r>
                  <a:rPr lang="en-US" b="0" i="0" dirty="0" smtClean="0">
                    <a:latin typeface="+mj-lt"/>
                    <a:cs typeface="Times New Roman" panose="02020603050405020304" pitchFamily="18" charset="0"/>
                  </a:rPr>
                  <a:t>from</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dirty="0" smtClean="0">
                    <a:latin typeface="Times New Roman" panose="02020603050405020304" pitchFamily="18" charset="0"/>
                    <a:cs typeface="Times New Roman" panose="02020603050405020304" pitchFamily="18" charset="0"/>
                  </a:rPr>
                  <a:t>Return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𝑘</m:t>
                        </m:r>
                      </m:sub>
                    </m:sSub>
                  </m:oMath>
                </a14:m>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2196" y="1469769"/>
                <a:ext cx="9171944" cy="3416320"/>
              </a:xfrm>
              <a:prstGeom prst="rect">
                <a:avLst/>
              </a:prstGeom>
              <a:blipFill>
                <a:blip r:embed="rId2"/>
                <a:stretch>
                  <a:fillRect l="-598" t="-891"/>
                </a:stretch>
              </a:blipFill>
            </p:spPr>
            <p:txBody>
              <a:bodyPr/>
              <a:lstStyle/>
              <a:p>
                <a:r>
                  <a:rPr lang="en-US">
                    <a:noFill/>
                  </a:rPr>
                  <a:t> </a:t>
                </a:r>
              </a:p>
            </p:txBody>
          </p:sp>
        </mc:Fallback>
      </mc:AlternateContent>
    </p:spTree>
    <p:extLst>
      <p:ext uri="{BB962C8B-B14F-4D97-AF65-F5344CB8AC3E}">
        <p14:creationId xmlns:p14="http://schemas.microsoft.com/office/powerpoint/2010/main" val="1638055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 </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07013" y="702892"/>
            <a:ext cx="8971170" cy="6018589"/>
          </a:xfrm>
        </p:spPr>
        <p:txBody>
          <a:bodyPr>
            <a:noAutofit/>
          </a:bodyPr>
          <a:lstStyle/>
          <a:p>
            <a:pPr marL="0" indent="0" algn="just">
              <a:buNone/>
            </a:pPr>
            <a:r>
              <a:rPr lang="en-US" sz="16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sp>
        <p:nvSpPr>
          <p:cNvPr id="27" name="TextBox 26"/>
          <p:cNvSpPr txBox="1"/>
          <p:nvPr/>
        </p:nvSpPr>
        <p:spPr>
          <a:xfrm>
            <a:off x="1730004" y="5560329"/>
            <a:ext cx="5862415"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(b) Association among moderately large collection of things</a:t>
            </a:r>
            <a:endParaRPr lang="en-US" sz="1600" dirty="0">
              <a:latin typeface="Times New Roman" panose="02020603050405020304" pitchFamily="18" charset="0"/>
              <a:cs typeface="Times New Roman" panose="02020603050405020304" pitchFamily="18" charset="0"/>
            </a:endParaRPr>
          </a:p>
        </p:txBody>
      </p:sp>
      <p:sp>
        <p:nvSpPr>
          <p:cNvPr id="10" name="Oval 9"/>
          <p:cNvSpPr/>
          <p:nvPr/>
        </p:nvSpPr>
        <p:spPr>
          <a:xfrm>
            <a:off x="3480373" y="1060792"/>
            <a:ext cx="1562781" cy="744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Computer</a:t>
            </a:r>
            <a:endParaRPr lang="en-US" sz="1600" dirty="0">
              <a:latin typeface="Times New Roman" panose="02020603050405020304" pitchFamily="18" charset="0"/>
              <a:cs typeface="Times New Roman" panose="02020603050405020304" pitchFamily="18" charset="0"/>
            </a:endParaRPr>
          </a:p>
        </p:txBody>
      </p:sp>
      <p:sp>
        <p:nvSpPr>
          <p:cNvPr id="20" name="Oval 19"/>
          <p:cNvSpPr/>
          <p:nvPr/>
        </p:nvSpPr>
        <p:spPr>
          <a:xfrm>
            <a:off x="865683" y="1105746"/>
            <a:ext cx="1120714" cy="732713"/>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Cloud</a:t>
            </a:r>
            <a:endParaRPr lang="en-US" sz="1600" dirty="0">
              <a:latin typeface="Times New Roman" panose="02020603050405020304" pitchFamily="18" charset="0"/>
              <a:cs typeface="Times New Roman" panose="02020603050405020304" pitchFamily="18" charset="0"/>
            </a:endParaRPr>
          </a:p>
        </p:txBody>
      </p:sp>
      <p:sp>
        <p:nvSpPr>
          <p:cNvPr id="24" name="Oval 23"/>
          <p:cNvSpPr/>
          <p:nvPr/>
        </p:nvSpPr>
        <p:spPr>
          <a:xfrm>
            <a:off x="6539769" y="1105746"/>
            <a:ext cx="1146840" cy="722119"/>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Smart phone</a:t>
            </a:r>
            <a:endParaRPr lang="en-US" sz="1600" dirty="0">
              <a:latin typeface="Times New Roman" panose="02020603050405020304" pitchFamily="18" charset="0"/>
              <a:cs typeface="Times New Roman" panose="02020603050405020304" pitchFamily="18" charset="0"/>
            </a:endParaRPr>
          </a:p>
        </p:txBody>
      </p:sp>
      <p:sp>
        <p:nvSpPr>
          <p:cNvPr id="28" name="Oval 27"/>
          <p:cNvSpPr/>
          <p:nvPr/>
        </p:nvSpPr>
        <p:spPr>
          <a:xfrm>
            <a:off x="2079082" y="1905266"/>
            <a:ext cx="1470430" cy="4358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Hardware</a:t>
            </a:r>
            <a:endParaRPr lang="en-US" sz="1600" dirty="0">
              <a:latin typeface="Times New Roman" panose="02020603050405020304" pitchFamily="18" charset="0"/>
              <a:cs typeface="Times New Roman" panose="02020603050405020304" pitchFamily="18" charset="0"/>
            </a:endParaRPr>
          </a:p>
        </p:txBody>
      </p:sp>
      <p:sp>
        <p:nvSpPr>
          <p:cNvPr id="29" name="Oval 28"/>
          <p:cNvSpPr/>
          <p:nvPr/>
        </p:nvSpPr>
        <p:spPr>
          <a:xfrm>
            <a:off x="5563720" y="1906633"/>
            <a:ext cx="1335148" cy="4341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Software</a:t>
            </a:r>
            <a:endParaRPr lang="en-US" sz="1600" dirty="0">
              <a:latin typeface="Times New Roman" panose="02020603050405020304" pitchFamily="18" charset="0"/>
              <a:cs typeface="Times New Roman" panose="02020603050405020304" pitchFamily="18" charset="0"/>
            </a:endParaRPr>
          </a:p>
        </p:txBody>
      </p:sp>
      <p:sp>
        <p:nvSpPr>
          <p:cNvPr id="30" name="Oval 29"/>
          <p:cNvSpPr/>
          <p:nvPr/>
        </p:nvSpPr>
        <p:spPr>
          <a:xfrm>
            <a:off x="3389330" y="2730053"/>
            <a:ext cx="1562781" cy="4748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Peripheral</a:t>
            </a:r>
            <a:endParaRPr lang="en-US" sz="1600" dirty="0">
              <a:latin typeface="Times New Roman" panose="02020603050405020304" pitchFamily="18" charset="0"/>
              <a:cs typeface="Times New Roman" panose="02020603050405020304" pitchFamily="18" charset="0"/>
            </a:endParaRPr>
          </a:p>
        </p:txBody>
      </p:sp>
      <p:sp>
        <p:nvSpPr>
          <p:cNvPr id="31" name="Oval 30"/>
          <p:cNvSpPr/>
          <p:nvPr/>
        </p:nvSpPr>
        <p:spPr>
          <a:xfrm>
            <a:off x="1103424" y="2738363"/>
            <a:ext cx="1208237" cy="4562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Storage</a:t>
            </a:r>
            <a:endParaRPr lang="en-US" sz="1600" dirty="0">
              <a:latin typeface="Times New Roman" panose="02020603050405020304" pitchFamily="18" charset="0"/>
              <a:cs typeface="Times New Roman" panose="02020603050405020304" pitchFamily="18" charset="0"/>
            </a:endParaRPr>
          </a:p>
        </p:txBody>
      </p:sp>
      <p:sp>
        <p:nvSpPr>
          <p:cNvPr id="33" name="Oval 32"/>
          <p:cNvSpPr/>
          <p:nvPr/>
        </p:nvSpPr>
        <p:spPr>
          <a:xfrm>
            <a:off x="8338435" y="2681960"/>
            <a:ext cx="938295" cy="5818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34" name="Oval 33"/>
          <p:cNvSpPr/>
          <p:nvPr/>
        </p:nvSpPr>
        <p:spPr>
          <a:xfrm>
            <a:off x="5081946" y="2671137"/>
            <a:ext cx="1343602" cy="5926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System Software</a:t>
            </a:r>
            <a:endParaRPr lang="en-US" sz="1600" dirty="0">
              <a:latin typeface="Times New Roman" panose="02020603050405020304" pitchFamily="18" charset="0"/>
              <a:cs typeface="Times New Roman" panose="02020603050405020304" pitchFamily="18" charset="0"/>
            </a:endParaRPr>
          </a:p>
        </p:txBody>
      </p:sp>
      <p:cxnSp>
        <p:nvCxnSpPr>
          <p:cNvPr id="14" name="Straight Connector 13"/>
          <p:cNvCxnSpPr>
            <a:stCxn id="10" idx="3"/>
            <a:endCxn id="28" idx="7"/>
          </p:cNvCxnSpPr>
          <p:nvPr/>
        </p:nvCxnSpPr>
        <p:spPr>
          <a:xfrm flipH="1">
            <a:off x="3334173" y="1696344"/>
            <a:ext cx="375064" cy="272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5"/>
            <a:endCxn id="29" idx="1"/>
          </p:cNvCxnSpPr>
          <p:nvPr/>
        </p:nvCxnSpPr>
        <p:spPr>
          <a:xfrm>
            <a:off x="4814290" y="1696344"/>
            <a:ext cx="944958" cy="273875"/>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572475" y="2673909"/>
            <a:ext cx="1632247" cy="5898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Application Software</a:t>
            </a:r>
            <a:endParaRPr lang="en-US" sz="1600" dirty="0">
              <a:latin typeface="Times New Roman" panose="02020603050405020304" pitchFamily="18" charset="0"/>
              <a:cs typeface="Times New Roman" panose="02020603050405020304" pitchFamily="18" charset="0"/>
            </a:endParaRPr>
          </a:p>
        </p:txBody>
      </p:sp>
      <p:cxnSp>
        <p:nvCxnSpPr>
          <p:cNvPr id="51" name="Straight Connector 50"/>
          <p:cNvCxnSpPr>
            <a:stCxn id="28" idx="3"/>
            <a:endCxn id="31" idx="0"/>
          </p:cNvCxnSpPr>
          <p:nvPr/>
        </p:nvCxnSpPr>
        <p:spPr>
          <a:xfrm flipH="1">
            <a:off x="1707543" y="2277255"/>
            <a:ext cx="586878" cy="461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5"/>
            <a:endCxn id="30" idx="0"/>
          </p:cNvCxnSpPr>
          <p:nvPr/>
        </p:nvCxnSpPr>
        <p:spPr>
          <a:xfrm>
            <a:off x="3334173" y="2277255"/>
            <a:ext cx="836548" cy="452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3"/>
            <a:endCxn id="30" idx="7"/>
          </p:cNvCxnSpPr>
          <p:nvPr/>
        </p:nvCxnSpPr>
        <p:spPr>
          <a:xfrm flipH="1">
            <a:off x="4723247" y="2277242"/>
            <a:ext cx="1036001" cy="522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4" idx="0"/>
          </p:cNvCxnSpPr>
          <p:nvPr/>
        </p:nvCxnSpPr>
        <p:spPr>
          <a:xfrm flipH="1">
            <a:off x="5753747" y="2340829"/>
            <a:ext cx="354134" cy="3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45" idx="1"/>
          </p:cNvCxnSpPr>
          <p:nvPr/>
        </p:nvCxnSpPr>
        <p:spPr>
          <a:xfrm>
            <a:off x="6496748" y="2350093"/>
            <a:ext cx="314764" cy="41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9" idx="5"/>
            <a:endCxn id="33" idx="1"/>
          </p:cNvCxnSpPr>
          <p:nvPr/>
        </p:nvCxnSpPr>
        <p:spPr>
          <a:xfrm>
            <a:off x="6703340" y="2277242"/>
            <a:ext cx="1772505" cy="489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8" idx="6"/>
            <a:endCxn id="29" idx="2"/>
          </p:cNvCxnSpPr>
          <p:nvPr/>
        </p:nvCxnSpPr>
        <p:spPr>
          <a:xfrm>
            <a:off x="3549512" y="2123172"/>
            <a:ext cx="2014208" cy="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1" idx="6"/>
            <a:endCxn id="30" idx="2"/>
          </p:cNvCxnSpPr>
          <p:nvPr/>
        </p:nvCxnSpPr>
        <p:spPr>
          <a:xfrm>
            <a:off x="2311661" y="2966502"/>
            <a:ext cx="1077669" cy="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30" idx="6"/>
            <a:endCxn id="34" idx="2"/>
          </p:cNvCxnSpPr>
          <p:nvPr/>
        </p:nvCxnSpPr>
        <p:spPr>
          <a:xfrm>
            <a:off x="4952111" y="2967456"/>
            <a:ext cx="129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34" idx="6"/>
            <a:endCxn id="45" idx="2"/>
          </p:cNvCxnSpPr>
          <p:nvPr/>
        </p:nvCxnSpPr>
        <p:spPr>
          <a:xfrm>
            <a:off x="6425548" y="2967456"/>
            <a:ext cx="146927" cy="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5" idx="6"/>
            <a:endCxn id="33" idx="2"/>
          </p:cNvCxnSpPr>
          <p:nvPr/>
        </p:nvCxnSpPr>
        <p:spPr>
          <a:xfrm>
            <a:off x="8204722" y="2968842"/>
            <a:ext cx="133713" cy="4025"/>
          </a:xfrm>
          <a:prstGeom prst="line">
            <a:avLst/>
          </a:prstGeom>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33295" y="3614283"/>
            <a:ext cx="607640"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CD</a:t>
            </a:r>
            <a:endParaRPr lang="en-US" sz="1200" dirty="0">
              <a:latin typeface="Times New Roman" panose="02020603050405020304" pitchFamily="18" charset="0"/>
              <a:cs typeface="Times New Roman" panose="02020603050405020304" pitchFamily="18" charset="0"/>
            </a:endParaRPr>
          </a:p>
        </p:txBody>
      </p:sp>
      <p:sp>
        <p:nvSpPr>
          <p:cNvPr id="99" name="Oval 98"/>
          <p:cNvSpPr/>
          <p:nvPr/>
        </p:nvSpPr>
        <p:spPr>
          <a:xfrm>
            <a:off x="747437" y="3614383"/>
            <a:ext cx="774515"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HDD</a:t>
            </a:r>
            <a:endParaRPr lang="en-US" sz="1200" dirty="0">
              <a:latin typeface="Times New Roman" panose="02020603050405020304" pitchFamily="18" charset="0"/>
              <a:cs typeface="Times New Roman" panose="02020603050405020304" pitchFamily="18" charset="0"/>
            </a:endParaRPr>
          </a:p>
        </p:txBody>
      </p:sp>
      <p:sp>
        <p:nvSpPr>
          <p:cNvPr id="100" name="Oval 99"/>
          <p:cNvSpPr/>
          <p:nvPr/>
        </p:nvSpPr>
        <p:spPr>
          <a:xfrm>
            <a:off x="1632252" y="3614283"/>
            <a:ext cx="780885"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RAM</a:t>
            </a:r>
            <a:endParaRPr lang="en-US" sz="1200" dirty="0">
              <a:latin typeface="Times New Roman" panose="02020603050405020304" pitchFamily="18" charset="0"/>
              <a:cs typeface="Times New Roman" panose="02020603050405020304" pitchFamily="18" charset="0"/>
            </a:endParaRPr>
          </a:p>
        </p:txBody>
      </p:sp>
      <p:sp>
        <p:nvSpPr>
          <p:cNvPr id="101" name="Oval 100"/>
          <p:cNvSpPr/>
          <p:nvPr/>
        </p:nvSpPr>
        <p:spPr>
          <a:xfrm>
            <a:off x="2531991" y="3597465"/>
            <a:ext cx="1074334" cy="5562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Flush Memory</a:t>
            </a:r>
            <a:endParaRPr lang="en-US" sz="1200" dirty="0">
              <a:latin typeface="Times New Roman" panose="02020603050405020304" pitchFamily="18" charset="0"/>
              <a:cs typeface="Times New Roman" panose="02020603050405020304" pitchFamily="18" charset="0"/>
            </a:endParaRPr>
          </a:p>
        </p:txBody>
      </p:sp>
      <p:sp>
        <p:nvSpPr>
          <p:cNvPr id="102" name="Oval 101"/>
          <p:cNvSpPr/>
          <p:nvPr/>
        </p:nvSpPr>
        <p:spPr>
          <a:xfrm>
            <a:off x="2492807" y="4680558"/>
            <a:ext cx="1216430"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Scanner</a:t>
            </a:r>
            <a:endParaRPr lang="en-US" sz="1600" dirty="0">
              <a:latin typeface="Times New Roman" panose="02020603050405020304" pitchFamily="18" charset="0"/>
              <a:cs typeface="Times New Roman" panose="02020603050405020304" pitchFamily="18" charset="0"/>
            </a:endParaRPr>
          </a:p>
        </p:txBody>
      </p:sp>
      <p:sp>
        <p:nvSpPr>
          <p:cNvPr id="103" name="Oval 102"/>
          <p:cNvSpPr/>
          <p:nvPr/>
        </p:nvSpPr>
        <p:spPr>
          <a:xfrm>
            <a:off x="3924751" y="4660430"/>
            <a:ext cx="1074535"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Printer</a:t>
            </a:r>
            <a:endParaRPr lang="en-US" sz="1600" dirty="0">
              <a:latin typeface="Times New Roman" panose="02020603050405020304" pitchFamily="18" charset="0"/>
              <a:cs typeface="Times New Roman" panose="02020603050405020304" pitchFamily="18" charset="0"/>
            </a:endParaRPr>
          </a:p>
        </p:txBody>
      </p:sp>
      <p:sp>
        <p:nvSpPr>
          <p:cNvPr id="104" name="Oval 103"/>
          <p:cNvSpPr/>
          <p:nvPr/>
        </p:nvSpPr>
        <p:spPr>
          <a:xfrm>
            <a:off x="5217015" y="4660430"/>
            <a:ext cx="1098323"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Touch Screen</a:t>
            </a:r>
            <a:endParaRPr lang="en-US" sz="1600" dirty="0">
              <a:latin typeface="Times New Roman" panose="02020603050405020304" pitchFamily="18" charset="0"/>
              <a:cs typeface="Times New Roman" panose="02020603050405020304" pitchFamily="18" charset="0"/>
            </a:endParaRPr>
          </a:p>
        </p:txBody>
      </p:sp>
      <p:sp>
        <p:nvSpPr>
          <p:cNvPr id="105" name="Oval 104"/>
          <p:cNvSpPr/>
          <p:nvPr/>
        </p:nvSpPr>
        <p:spPr>
          <a:xfrm>
            <a:off x="6516987" y="4680558"/>
            <a:ext cx="1328053" cy="50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Projector</a:t>
            </a:r>
            <a:endParaRPr lang="en-US" sz="1600" dirty="0">
              <a:latin typeface="Times New Roman" panose="02020603050405020304" pitchFamily="18" charset="0"/>
              <a:cs typeface="Times New Roman" panose="02020603050405020304" pitchFamily="18" charset="0"/>
            </a:endParaRPr>
          </a:p>
        </p:txBody>
      </p:sp>
      <p:cxnSp>
        <p:nvCxnSpPr>
          <p:cNvPr id="121" name="Straight Connector 120"/>
          <p:cNvCxnSpPr>
            <a:stCxn id="31" idx="3"/>
            <a:endCxn id="98" idx="0"/>
          </p:cNvCxnSpPr>
          <p:nvPr/>
        </p:nvCxnSpPr>
        <p:spPr>
          <a:xfrm flipH="1">
            <a:off x="337115" y="3127820"/>
            <a:ext cx="943251" cy="486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99" idx="0"/>
          </p:cNvCxnSpPr>
          <p:nvPr/>
        </p:nvCxnSpPr>
        <p:spPr>
          <a:xfrm flipH="1">
            <a:off x="1134695" y="3194640"/>
            <a:ext cx="363844" cy="41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873838" y="3194640"/>
            <a:ext cx="260881" cy="419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31" idx="5"/>
            <a:endCxn id="101" idx="0"/>
          </p:cNvCxnSpPr>
          <p:nvPr/>
        </p:nvCxnSpPr>
        <p:spPr>
          <a:xfrm>
            <a:off x="2134719" y="3127820"/>
            <a:ext cx="934439" cy="469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102" idx="7"/>
          </p:cNvCxnSpPr>
          <p:nvPr/>
        </p:nvCxnSpPr>
        <p:spPr>
          <a:xfrm flipH="1">
            <a:off x="3531095" y="3194640"/>
            <a:ext cx="393659" cy="1559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30" idx="4"/>
            <a:endCxn id="103" idx="0"/>
          </p:cNvCxnSpPr>
          <p:nvPr/>
        </p:nvCxnSpPr>
        <p:spPr>
          <a:xfrm>
            <a:off x="4170721" y="3204858"/>
            <a:ext cx="291298" cy="1455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04" idx="1"/>
          </p:cNvCxnSpPr>
          <p:nvPr/>
        </p:nvCxnSpPr>
        <p:spPr>
          <a:xfrm>
            <a:off x="4517550" y="3188562"/>
            <a:ext cx="860311" cy="1545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30" idx="5"/>
            <a:endCxn id="105" idx="0"/>
          </p:cNvCxnSpPr>
          <p:nvPr/>
        </p:nvCxnSpPr>
        <p:spPr>
          <a:xfrm>
            <a:off x="4723247" y="3135324"/>
            <a:ext cx="2457767" cy="1545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03" idx="0"/>
          </p:cNvCxnSpPr>
          <p:nvPr/>
        </p:nvCxnSpPr>
        <p:spPr>
          <a:xfrm flipH="1">
            <a:off x="4462019" y="3263774"/>
            <a:ext cx="1101701" cy="139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a:endCxn id="104" idx="0"/>
          </p:cNvCxnSpPr>
          <p:nvPr/>
        </p:nvCxnSpPr>
        <p:spPr>
          <a:xfrm flipH="1">
            <a:off x="5766177" y="3263774"/>
            <a:ext cx="152599" cy="139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45" idx="4"/>
            <a:endCxn id="105" idx="0"/>
          </p:cNvCxnSpPr>
          <p:nvPr/>
        </p:nvCxnSpPr>
        <p:spPr>
          <a:xfrm flipH="1">
            <a:off x="7181014" y="3263774"/>
            <a:ext cx="207585" cy="1416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99" idx="4"/>
            <a:endCxn id="102" idx="2"/>
          </p:cNvCxnSpPr>
          <p:nvPr/>
        </p:nvCxnSpPr>
        <p:spPr>
          <a:xfrm>
            <a:off x="1134695" y="4118585"/>
            <a:ext cx="1358112" cy="81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00" idx="4"/>
            <a:endCxn id="102" idx="1"/>
          </p:cNvCxnSpPr>
          <p:nvPr/>
        </p:nvCxnSpPr>
        <p:spPr>
          <a:xfrm>
            <a:off x="2022695" y="4118485"/>
            <a:ext cx="648254" cy="635912"/>
          </a:xfrm>
          <a:prstGeom prst="line">
            <a:avLst/>
          </a:prstGeom>
        </p:spPr>
        <p:style>
          <a:lnRef idx="1">
            <a:schemeClr val="accent1"/>
          </a:lnRef>
          <a:fillRef idx="0">
            <a:schemeClr val="accent1"/>
          </a:fillRef>
          <a:effectRef idx="0">
            <a:schemeClr val="accent1"/>
          </a:effectRef>
          <a:fontRef idx="minor">
            <a:schemeClr val="tx1"/>
          </a:fontRef>
        </p:style>
      </p:cxnSp>
      <p:sp>
        <p:nvSpPr>
          <p:cNvPr id="168" name="Arc 167"/>
          <p:cNvSpPr/>
          <p:nvPr/>
        </p:nvSpPr>
        <p:spPr>
          <a:xfrm flipH="1" flipV="1">
            <a:off x="5970656" y="2900537"/>
            <a:ext cx="2857907" cy="804167"/>
          </a:xfrm>
          <a:prstGeom prst="arc">
            <a:avLst>
              <a:gd name="adj1" fmla="val 10729222"/>
              <a:gd name="adj2" fmla="val 1643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057173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 to frequent </a:t>
            </a:r>
            <a:r>
              <a:rPr lang="en-US" sz="3000" dirty="0" err="1" smtClean="0">
                <a:solidFill>
                  <a:srgbClr val="A50021"/>
                </a:solidFill>
                <a:latin typeface="Times New Roman" pitchFamily="18" charset="0"/>
                <a:cs typeface="Times New Roman" pitchFamily="18" charset="0"/>
              </a:rPr>
              <a:t>itemsets</a:t>
            </a:r>
            <a:r>
              <a:rPr lang="en-US" sz="3000" dirty="0" smtClean="0">
                <a:solidFill>
                  <a:srgbClr val="A50021"/>
                </a:solidFill>
                <a:latin typeface="Times New Roman" pitchFamily="18" charset="0"/>
                <a:cs typeface="Times New Roman" pitchFamily="18" charset="0"/>
              </a:rPr>
              <a:t> generation (Contd..)</a:t>
            </a:r>
            <a:endParaRPr lang="en-IN" sz="3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4016523"/>
            <a:ext cx="9171943" cy="270495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62385" y="579576"/>
                <a:ext cx="9171944" cy="830997"/>
              </a:xfrm>
              <a:prstGeom prst="rect">
                <a:avLst/>
              </a:prstGeom>
              <a:noFill/>
            </p:spPr>
            <p:txBody>
              <a:bodyPr wrap="square" rtlCol="0">
                <a:spAutoFit/>
              </a:bodyPr>
              <a:lstStyle/>
              <a:p>
                <a:pPr algn="just"/>
                <a:r>
                  <a:rPr lang="en-US" sz="1600" u="sng" dirty="0" smtClean="0">
                    <a:latin typeface="Times New Roman" panose="02020603050405020304" pitchFamily="18" charset="0"/>
                    <a:cs typeface="Times New Roman" panose="02020603050405020304" pitchFamily="18" charset="0"/>
                  </a:rPr>
                  <a:t>Illustration of </a:t>
                </a:r>
                <a:r>
                  <a:rPr lang="en-US" sz="1600" u="sng" dirty="0" err="1" smtClean="0">
                    <a:latin typeface="Times New Roman" panose="02020603050405020304" pitchFamily="18" charset="0"/>
                    <a:cs typeface="Times New Roman" panose="02020603050405020304" pitchFamily="18" charset="0"/>
                  </a:rPr>
                  <a:t>Apriori</a:t>
                </a:r>
                <a:r>
                  <a:rPr lang="en-US" sz="1600" u="sng" dirty="0" smtClean="0">
                    <a:latin typeface="Times New Roman" panose="02020603050405020304" pitchFamily="18" charset="0"/>
                    <a:cs typeface="Times New Roman" panose="02020603050405020304" pitchFamily="18" charset="0"/>
                  </a:rPr>
                  <a:t> algorithm</a:t>
                </a:r>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To illustrate the </a:t>
                </a:r>
                <a:r>
                  <a:rPr lang="en-US" sz="1600" dirty="0" err="1" smtClean="0">
                    <a:latin typeface="Times New Roman" panose="02020603050405020304" pitchFamily="18" charset="0"/>
                    <a:cs typeface="Times New Roman" panose="02020603050405020304" pitchFamily="18" charset="0"/>
                  </a:rPr>
                  <a:t>Apriori</a:t>
                </a:r>
                <a:r>
                  <a:rPr lang="en-US" sz="1600" dirty="0" smtClean="0">
                    <a:latin typeface="Times New Roman" panose="02020603050405020304" pitchFamily="18" charset="0"/>
                    <a:cs typeface="Times New Roman" panose="02020603050405020304" pitchFamily="18" charset="0"/>
                  </a:rPr>
                  <a:t> algorithm, let us consider the binary representation of a data set of transactions shown in Table 19.8. For brevity, 9 items are denoted as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1,2,3,…,8,9</m:t>
                    </m:r>
                  </m:oMath>
                </a14:m>
                <a:r>
                  <a:rPr lang="en-US" sz="1600" dirty="0" smtClean="0">
                    <a:latin typeface="Times New Roman" panose="02020603050405020304" pitchFamily="18" charset="0"/>
                    <a:cs typeface="Times New Roman" panose="02020603050405020304" pitchFamily="18" charset="0"/>
                  </a:rPr>
                  <a:t>.</a:t>
                </a:r>
                <a14:m>
                  <m:oMath xmlns:m="http://schemas.openxmlformats.org/officeDocument/2006/math">
                    <a:fld id="{D94BA171-D839-4D09-B909-5A7D578B4629}" type="mathplaceholder">
                      <a:rPr lang="en-US" sz="1600" i="1" dirty="0" smtClean="0">
                        <a:latin typeface="Cambria Math" panose="02040503050406030204" pitchFamily="18" charset="0"/>
                        <a:cs typeface="Times New Roman" panose="02020603050405020304" pitchFamily="18" charset="0"/>
                      </a:rPr>
                      <a:t>Type equation here.</a:t>
                    </a:fld>
                  </m:oMath>
                </a14:m>
                <a:endParaRPr lang="en-US" dirty="0" smtClean="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385" y="579576"/>
                <a:ext cx="9171944" cy="830997"/>
              </a:xfrm>
              <a:prstGeom prst="rect">
                <a:avLst/>
              </a:prstGeom>
              <a:blipFill>
                <a:blip r:embed="rId2"/>
                <a:stretch>
                  <a:fillRect l="-332" t="-2206" r="-332" b="-8824"/>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1830944670"/>
              </p:ext>
            </p:extLst>
          </p:nvPr>
        </p:nvGraphicFramePr>
        <p:xfrm>
          <a:off x="164014" y="1700449"/>
          <a:ext cx="3738186" cy="4907280"/>
        </p:xfrm>
        <a:graphic>
          <a:graphicData uri="http://schemas.openxmlformats.org/drawingml/2006/table">
            <a:tbl>
              <a:tblPr firstRow="1" bandRow="1">
                <a:tableStyleId>{5940675A-B579-460E-94D1-54222C63F5DA}</a:tableStyleId>
              </a:tblPr>
              <a:tblGrid>
                <a:gridCol w="415354">
                  <a:extLst>
                    <a:ext uri="{9D8B030D-6E8A-4147-A177-3AD203B41FA5}">
                      <a16:colId xmlns:a16="http://schemas.microsoft.com/office/drawing/2014/main" val="3344549541"/>
                    </a:ext>
                  </a:extLst>
                </a:gridCol>
                <a:gridCol w="415354">
                  <a:extLst>
                    <a:ext uri="{9D8B030D-6E8A-4147-A177-3AD203B41FA5}">
                      <a16:colId xmlns:a16="http://schemas.microsoft.com/office/drawing/2014/main" val="1517315241"/>
                    </a:ext>
                  </a:extLst>
                </a:gridCol>
                <a:gridCol w="415354">
                  <a:extLst>
                    <a:ext uri="{9D8B030D-6E8A-4147-A177-3AD203B41FA5}">
                      <a16:colId xmlns:a16="http://schemas.microsoft.com/office/drawing/2014/main" val="619890546"/>
                    </a:ext>
                  </a:extLst>
                </a:gridCol>
                <a:gridCol w="415354">
                  <a:extLst>
                    <a:ext uri="{9D8B030D-6E8A-4147-A177-3AD203B41FA5}">
                      <a16:colId xmlns:a16="http://schemas.microsoft.com/office/drawing/2014/main" val="2884081392"/>
                    </a:ext>
                  </a:extLst>
                </a:gridCol>
                <a:gridCol w="415354">
                  <a:extLst>
                    <a:ext uri="{9D8B030D-6E8A-4147-A177-3AD203B41FA5}">
                      <a16:colId xmlns:a16="http://schemas.microsoft.com/office/drawing/2014/main" val="943840839"/>
                    </a:ext>
                  </a:extLst>
                </a:gridCol>
                <a:gridCol w="415354">
                  <a:extLst>
                    <a:ext uri="{9D8B030D-6E8A-4147-A177-3AD203B41FA5}">
                      <a16:colId xmlns:a16="http://schemas.microsoft.com/office/drawing/2014/main" val="1142106280"/>
                    </a:ext>
                  </a:extLst>
                </a:gridCol>
                <a:gridCol w="415354">
                  <a:extLst>
                    <a:ext uri="{9D8B030D-6E8A-4147-A177-3AD203B41FA5}">
                      <a16:colId xmlns:a16="http://schemas.microsoft.com/office/drawing/2014/main" val="2988766300"/>
                    </a:ext>
                  </a:extLst>
                </a:gridCol>
                <a:gridCol w="415354">
                  <a:extLst>
                    <a:ext uri="{9D8B030D-6E8A-4147-A177-3AD203B41FA5}">
                      <a16:colId xmlns:a16="http://schemas.microsoft.com/office/drawing/2014/main" val="2882860810"/>
                    </a:ext>
                  </a:extLst>
                </a:gridCol>
                <a:gridCol w="415354">
                  <a:extLst>
                    <a:ext uri="{9D8B030D-6E8A-4147-A177-3AD203B41FA5}">
                      <a16:colId xmlns:a16="http://schemas.microsoft.com/office/drawing/2014/main" val="4201477296"/>
                    </a:ext>
                  </a:extLst>
                </a:gridCol>
              </a:tblGrid>
              <a:tr h="302590">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6</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7</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8</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smtClean="0">
                          <a:latin typeface="Times New Roman" panose="02020603050405020304" pitchFamily="18" charset="0"/>
                          <a:cs typeface="Times New Roman" panose="02020603050405020304" pitchFamily="18" charset="0"/>
                        </a:rPr>
                        <a:t>9</a:t>
                      </a:r>
                      <a:endParaRPr 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7965599"/>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0391197"/>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8846234"/>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094302"/>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954804"/>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70223719"/>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25258352"/>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00212456"/>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21326914"/>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63221708"/>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98584539"/>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54732124"/>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84965328"/>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37923065"/>
                  </a:ext>
                </a:extLst>
              </a:tr>
              <a:tr h="275082">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59402594"/>
                  </a:ext>
                </a:extLst>
              </a:tr>
            </a:tbl>
          </a:graphicData>
        </a:graphic>
      </p:graphicFrame>
      <p:sp>
        <p:nvSpPr>
          <p:cNvPr id="8" name="TextBox 7"/>
          <p:cNvSpPr txBox="1"/>
          <p:nvPr/>
        </p:nvSpPr>
        <p:spPr>
          <a:xfrm>
            <a:off x="345020" y="1402030"/>
            <a:ext cx="3376173"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Table 19.8: Dataset of transactions</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105793" y="4530162"/>
            <a:ext cx="4941492" cy="523220"/>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This table contains 15 transactions and support counts for different transactions are shown in Table 19.9.</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7037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 to frequent </a:t>
            </a:r>
            <a:r>
              <a:rPr lang="en-US" sz="3000" dirty="0" err="1" smtClean="0">
                <a:solidFill>
                  <a:srgbClr val="A50021"/>
                </a:solidFill>
                <a:latin typeface="Times New Roman" pitchFamily="18" charset="0"/>
                <a:cs typeface="Times New Roman" pitchFamily="18" charset="0"/>
              </a:rPr>
              <a:t>itemsets</a:t>
            </a:r>
            <a:r>
              <a:rPr lang="en-US" sz="3000" dirty="0" smtClean="0">
                <a:solidFill>
                  <a:srgbClr val="A50021"/>
                </a:solidFill>
                <a:latin typeface="Times New Roman" pitchFamily="18" charset="0"/>
                <a:cs typeface="Times New Roman" pitchFamily="18" charset="0"/>
              </a:rPr>
              <a:t> generation (Contd..)</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62385" y="579576"/>
                <a:ext cx="9171944" cy="5016758"/>
              </a:xfrm>
              <a:prstGeom prst="rect">
                <a:avLst/>
              </a:prstGeom>
              <a:noFill/>
            </p:spPr>
            <p:txBody>
              <a:bodyPr wrap="square" rtlCol="0">
                <a:spAutoFit/>
              </a:bodyPr>
              <a:lstStyle/>
              <a:p>
                <a:pPr algn="just"/>
                <a:r>
                  <a:rPr lang="en-US" sz="1600" u="sng" dirty="0" smtClean="0">
                    <a:latin typeface="Times New Roman" panose="02020603050405020304" pitchFamily="18" charset="0"/>
                    <a:cs typeface="Times New Roman" panose="02020603050405020304" pitchFamily="18" charset="0"/>
                  </a:rPr>
                  <a:t>Illustration of </a:t>
                </a:r>
                <a:r>
                  <a:rPr lang="en-US" sz="1600" u="sng" dirty="0" err="1" smtClean="0">
                    <a:latin typeface="Times New Roman" panose="02020603050405020304" pitchFamily="18" charset="0"/>
                    <a:cs typeface="Times New Roman" panose="02020603050405020304" pitchFamily="18" charset="0"/>
                  </a:rPr>
                  <a:t>Apriori</a:t>
                </a:r>
                <a:r>
                  <a:rPr lang="en-US" sz="1600" u="sng" dirty="0" smtClean="0">
                    <a:latin typeface="Times New Roman" panose="02020603050405020304" pitchFamily="18" charset="0"/>
                    <a:cs typeface="Times New Roman" panose="02020603050405020304" pitchFamily="18" charset="0"/>
                  </a:rPr>
                  <a:t> algorithm</a:t>
                </a:r>
              </a:p>
              <a:p>
                <a:pPr algn="just"/>
                <a:endParaRPr lang="en-US" sz="1600" u="sng" dirty="0">
                  <a:latin typeface="Times New Roman" panose="02020603050405020304" pitchFamily="18" charset="0"/>
                  <a:cs typeface="Times New Roman" panose="02020603050405020304" pitchFamily="18" charset="0"/>
                </a:endParaRPr>
              </a:p>
              <a:p>
                <a:pPr algn="just"/>
                <a:endParaRPr lang="en-US" sz="1600" u="sng" dirty="0" smtClean="0">
                  <a:latin typeface="Times New Roman" panose="02020603050405020304" pitchFamily="18" charset="0"/>
                  <a:cs typeface="Times New Roman" panose="02020603050405020304" pitchFamily="18" charset="0"/>
                </a:endParaRPr>
              </a:p>
              <a:p>
                <a:pPr algn="just"/>
                <a:endParaRPr lang="en-US" sz="1600" u="sng" dirty="0">
                  <a:latin typeface="Times New Roman" panose="02020603050405020304" pitchFamily="18" charset="0"/>
                  <a:cs typeface="Times New Roman" panose="02020603050405020304" pitchFamily="18" charset="0"/>
                </a:endParaRPr>
              </a:p>
              <a:p>
                <a:pPr algn="just"/>
                <a:endParaRPr lang="en-US" sz="1600" u="sng" dirty="0" smtClean="0">
                  <a:latin typeface="Times New Roman" panose="02020603050405020304" pitchFamily="18" charset="0"/>
                  <a:cs typeface="Times New Roman" panose="02020603050405020304" pitchFamily="18" charset="0"/>
                </a:endParaRPr>
              </a:p>
              <a:p>
                <a:pPr algn="just"/>
                <a:endParaRPr lang="en-US" sz="1600" u="sng" dirty="0">
                  <a:latin typeface="Times New Roman" panose="02020603050405020304" pitchFamily="18" charset="0"/>
                  <a:cs typeface="Times New Roman" panose="02020603050405020304" pitchFamily="18" charset="0"/>
                </a:endParaRPr>
              </a:p>
              <a:p>
                <a:pPr algn="just"/>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We trace the </a:t>
                </a:r>
                <a:r>
                  <a:rPr lang="en-US" sz="1600" dirty="0" err="1" smtClean="0">
                    <a:latin typeface="Times New Roman" panose="02020603050405020304" pitchFamily="18" charset="0"/>
                    <a:cs typeface="Times New Roman" panose="02020603050405020304" pitchFamily="18" charset="0"/>
                  </a:rPr>
                  <a:t>Apriori</a:t>
                </a:r>
                <a:r>
                  <a:rPr lang="en-US" sz="1600" dirty="0" smtClean="0">
                    <a:latin typeface="Times New Roman" panose="02020603050405020304" pitchFamily="18" charset="0"/>
                    <a:cs typeface="Times New Roman" panose="02020603050405020304" pitchFamily="18" charset="0"/>
                  </a:rPr>
                  <a:t> algorithm with reference to the dataset shown in Table 19.8. Assume that </a:t>
                </a:r>
                <a:r>
                  <a:rPr lang="en-US" sz="1600" u="sng" dirty="0" err="1" smtClean="0">
                    <a:latin typeface="Times New Roman" panose="02020603050405020304" pitchFamily="18" charset="0"/>
                    <a:cs typeface="Times New Roman" panose="02020603050405020304" pitchFamily="18" charset="0"/>
                  </a:rPr>
                  <a:t>minsup</a:t>
                </a:r>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𝑡h𝑟𝑒𝑠h𝑜𝑙𝑑</m:t>
                    </m:r>
                    <m:r>
                      <a:rPr lang="en-US" sz="1600" i="1" dirty="0" smtClean="0">
                        <a:latin typeface="Cambria Math" panose="02040503050406030204" pitchFamily="18" charset="0"/>
                        <a:cs typeface="Times New Roman" panose="02020603050405020304" pitchFamily="18" charset="0"/>
                      </a:rPr>
                      <m:t>=20%</m:t>
                    </m:r>
                  </m:oMath>
                </a14:m>
                <a:r>
                  <a:rPr lang="en-US" sz="1600" dirty="0" smtClean="0">
                    <a:latin typeface="Times New Roman" panose="02020603050405020304" pitchFamily="18" charset="0"/>
                    <a:cs typeface="Times New Roman" panose="02020603050405020304" pitchFamily="18" charset="0"/>
                  </a:rPr>
                  <a:t> (that is, an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 which is supported by at least three transactions is a frequent </a:t>
                </a:r>
                <a:r>
                  <a:rPr lang="en-US" sz="1600" dirty="0" err="1" smtClean="0">
                    <a:latin typeface="Times New Roman" panose="02020603050405020304" pitchFamily="18" charset="0"/>
                    <a:cs typeface="Times New Roman" panose="02020603050405020304" pitchFamily="18" charset="0"/>
                  </a:rPr>
                  <a:t>itemset</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u="sng" dirty="0" smtClean="0">
                    <a:latin typeface="Times New Roman" panose="02020603050405020304" pitchFamily="18" charset="0"/>
                    <a:cs typeface="Times New Roman" panose="02020603050405020304" pitchFamily="18" charset="0"/>
                  </a:rPr>
                  <a:t>Initialization</a:t>
                </a:r>
              </a:p>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C</m:t>
                          </m:r>
                        </m:e>
                        <m:sub>
                          <m:r>
                            <a:rPr lang="en-US" sz="1600" b="0" i="0" smtClean="0">
                              <a:latin typeface="Cambria Math" panose="02040503050406030204" pitchFamily="18" charset="0"/>
                              <a:cs typeface="Times New Roman" panose="02020603050405020304" pitchFamily="18" charset="0"/>
                            </a:rPr>
                            <m:t>1</m:t>
                          </m:r>
                        </m:sub>
                      </m:sSub>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The</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candidate</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itemsts</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with</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all</m:t>
                      </m:r>
                      <m:r>
                        <a:rPr lang="en-US" sz="1600" b="0" i="0" smtClean="0">
                          <a:latin typeface="Cambria Math" panose="02040503050406030204" pitchFamily="18" charset="0"/>
                          <a:cs typeface="Times New Roman" panose="02020603050405020304" pitchFamily="18" charset="0"/>
                        </a:rPr>
                        <m:t> 1−</m:t>
                      </m:r>
                      <m:r>
                        <m:rPr>
                          <m:sty m:val="p"/>
                        </m:rPr>
                        <a:rPr lang="en-US" sz="1600" b="0" i="0" smtClean="0">
                          <a:latin typeface="Cambria Math" panose="02040503050406030204" pitchFamily="18" charset="0"/>
                          <a:cs typeface="Times New Roman" panose="02020603050405020304" pitchFamily="18" charset="0"/>
                        </a:rPr>
                        <m:t>itemsets</m:t>
                      </m:r>
                    </m:oMath>
                  </m:oMathPara>
                </a14:m>
                <a:endParaRPr lang="en-US" sz="1600" b="0" i="0" dirty="0" smtClean="0">
                  <a:latin typeface="Cambria Math" panose="02040503050406030204" pitchFamily="18" charset="0"/>
                  <a:cs typeface="Times New Roman" panose="02020603050405020304" pitchFamily="18" charset="0"/>
                </a:endParaRPr>
              </a:p>
              <a:p>
                <a:pPr algn="just"/>
                <a:r>
                  <a:rPr lang="en-US" sz="1600" b="0" dirty="0" smtClean="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3</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4</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5</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6</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7</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8</m:t>
                        </m:r>
                      </m:e>
                    </m:d>
                    <m:r>
                      <a:rPr lang="en-US" sz="1600" b="0" i="1" smtClean="0">
                        <a:latin typeface="Cambria Math" panose="02040503050406030204" pitchFamily="18" charset="0"/>
                        <a:cs typeface="Times New Roman" panose="02020603050405020304" pitchFamily="18" charset="0"/>
                      </a:rPr>
                      <m:t>,{9}}</m:t>
                    </m:r>
                  </m:oMath>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i="1" u="sng" dirty="0" smtClean="0">
                          <a:latin typeface="Cambria Math" panose="02040503050406030204" pitchFamily="18" charset="0"/>
                          <a:cs typeface="Times New Roman" panose="02020603050405020304" pitchFamily="18" charset="0"/>
                        </a:rPr>
                        <m:t>𝐾</m:t>
                      </m:r>
                      <m:r>
                        <a:rPr lang="en-US" sz="1600" i="1" u="sng" dirty="0" smtClean="0">
                          <a:latin typeface="Cambria Math" panose="02040503050406030204" pitchFamily="18" charset="0"/>
                          <a:cs typeface="Times New Roman" panose="02020603050405020304" pitchFamily="18" charset="0"/>
                        </a:rPr>
                        <m:t>=1         //</m:t>
                      </m:r>
                      <m:r>
                        <a:rPr lang="en-US" sz="1600" i="1" u="sng" dirty="0" smtClean="0">
                          <a:latin typeface="Cambria Math" panose="02040503050406030204" pitchFamily="18" charset="0"/>
                          <a:cs typeface="Times New Roman" panose="02020603050405020304" pitchFamily="18" charset="0"/>
                        </a:rPr>
                        <m:t>𝐿𝑒𝑣𝑒𝑙</m:t>
                      </m:r>
                      <m:r>
                        <a:rPr lang="en-US" sz="1600" i="1" u="sng" dirty="0" smtClean="0">
                          <a:latin typeface="Cambria Math" panose="02040503050406030204" pitchFamily="18" charset="0"/>
                          <a:cs typeface="Times New Roman" panose="02020603050405020304" pitchFamily="18" charset="0"/>
                        </a:rPr>
                        <m:t>−1 (</m:t>
                      </m:r>
                      <m:r>
                        <a:rPr lang="en-US" sz="1600" i="1" u="sng" dirty="0" smtClean="0">
                          <a:latin typeface="Cambria Math" panose="02040503050406030204" pitchFamily="18" charset="0"/>
                          <a:cs typeface="Times New Roman" panose="02020603050405020304" pitchFamily="18" charset="0"/>
                        </a:rPr>
                        <m:t>𝑡𝑜𝑝</m:t>
                      </m:r>
                      <m:r>
                        <a:rPr lang="en-US" sz="1600" i="1" u="sng" dirty="0" smtClean="0">
                          <a:latin typeface="Cambria Math" panose="02040503050406030204" pitchFamily="18" charset="0"/>
                          <a:cs typeface="Times New Roman" panose="02020603050405020304" pitchFamily="18" charset="0"/>
                        </a:rPr>
                        <m:t>) </m:t>
                      </m:r>
                      <m:r>
                        <a:rPr lang="en-US" sz="1600" i="1" u="sng" dirty="0" smtClean="0">
                          <a:latin typeface="Cambria Math" panose="02040503050406030204" pitchFamily="18" charset="0"/>
                          <a:cs typeface="Times New Roman" panose="02020603050405020304" pitchFamily="18" charset="0"/>
                        </a:rPr>
                        <m:t>𝑠𝑒𝑎𝑟𝑐h</m:t>
                      </m:r>
                    </m:oMath>
                  </m:oMathPara>
                </a14:m>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We scan the dataset (Table 19.8) and copy the frequent 1-itemsets into the list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 (here, those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in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 are having support count three or more are copied into list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 Frequent 1-itemsets from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1</m:t>
                        </m:r>
                      </m:sub>
                    </m:sSub>
                  </m:oMath>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385" y="579576"/>
                <a:ext cx="9171944" cy="5016758"/>
              </a:xfrm>
              <a:prstGeom prst="rect">
                <a:avLst/>
              </a:prstGeom>
              <a:blipFill>
                <a:blip r:embed="rId2"/>
                <a:stretch>
                  <a:fillRect l="-332" t="-365" r="-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957907494"/>
                  </p:ext>
                </p:extLst>
              </p:nvPr>
            </p:nvGraphicFramePr>
            <p:xfrm>
              <a:off x="228703" y="1309289"/>
              <a:ext cx="8839307" cy="853440"/>
            </p:xfrm>
            <a:graphic>
              <a:graphicData uri="http://schemas.openxmlformats.org/drawingml/2006/table">
                <a:tbl>
                  <a:tblPr firstRow="1" bandRow="1">
                    <a:tableStyleId>{5940675A-B579-460E-94D1-54222C63F5DA}</a:tableStyleId>
                  </a:tblPr>
                  <a:tblGrid>
                    <a:gridCol w="785554">
                      <a:extLst>
                        <a:ext uri="{9D8B030D-6E8A-4147-A177-3AD203B41FA5}">
                          <a16:colId xmlns:a16="http://schemas.microsoft.com/office/drawing/2014/main" val="167283478"/>
                        </a:ext>
                      </a:extLst>
                    </a:gridCol>
                    <a:gridCol w="477204">
                      <a:extLst>
                        <a:ext uri="{9D8B030D-6E8A-4147-A177-3AD203B41FA5}">
                          <a16:colId xmlns:a16="http://schemas.microsoft.com/office/drawing/2014/main" val="3344549541"/>
                        </a:ext>
                      </a:extLst>
                    </a:gridCol>
                    <a:gridCol w="631379">
                      <a:extLst>
                        <a:ext uri="{9D8B030D-6E8A-4147-A177-3AD203B41FA5}">
                          <a16:colId xmlns:a16="http://schemas.microsoft.com/office/drawing/2014/main" val="1517315241"/>
                        </a:ext>
                      </a:extLst>
                    </a:gridCol>
                    <a:gridCol w="631379">
                      <a:extLst>
                        <a:ext uri="{9D8B030D-6E8A-4147-A177-3AD203B41FA5}">
                          <a16:colId xmlns:a16="http://schemas.microsoft.com/office/drawing/2014/main" val="619890546"/>
                        </a:ext>
                      </a:extLst>
                    </a:gridCol>
                    <a:gridCol w="631379">
                      <a:extLst>
                        <a:ext uri="{9D8B030D-6E8A-4147-A177-3AD203B41FA5}">
                          <a16:colId xmlns:a16="http://schemas.microsoft.com/office/drawing/2014/main" val="2884081392"/>
                        </a:ext>
                      </a:extLst>
                    </a:gridCol>
                    <a:gridCol w="631379">
                      <a:extLst>
                        <a:ext uri="{9D8B030D-6E8A-4147-A177-3AD203B41FA5}">
                          <a16:colId xmlns:a16="http://schemas.microsoft.com/office/drawing/2014/main" val="943840839"/>
                        </a:ext>
                      </a:extLst>
                    </a:gridCol>
                    <a:gridCol w="631379">
                      <a:extLst>
                        <a:ext uri="{9D8B030D-6E8A-4147-A177-3AD203B41FA5}">
                          <a16:colId xmlns:a16="http://schemas.microsoft.com/office/drawing/2014/main" val="1142106280"/>
                        </a:ext>
                      </a:extLst>
                    </a:gridCol>
                    <a:gridCol w="631379">
                      <a:extLst>
                        <a:ext uri="{9D8B030D-6E8A-4147-A177-3AD203B41FA5}">
                          <a16:colId xmlns:a16="http://schemas.microsoft.com/office/drawing/2014/main" val="2988766300"/>
                        </a:ext>
                      </a:extLst>
                    </a:gridCol>
                    <a:gridCol w="631379">
                      <a:extLst>
                        <a:ext uri="{9D8B030D-6E8A-4147-A177-3AD203B41FA5}">
                          <a16:colId xmlns:a16="http://schemas.microsoft.com/office/drawing/2014/main" val="2882860810"/>
                        </a:ext>
                      </a:extLst>
                    </a:gridCol>
                    <a:gridCol w="545582">
                      <a:extLst>
                        <a:ext uri="{9D8B030D-6E8A-4147-A177-3AD203B41FA5}">
                          <a16:colId xmlns:a16="http://schemas.microsoft.com/office/drawing/2014/main" val="4201477296"/>
                        </a:ext>
                      </a:extLst>
                    </a:gridCol>
                    <a:gridCol w="606669">
                      <a:extLst>
                        <a:ext uri="{9D8B030D-6E8A-4147-A177-3AD203B41FA5}">
                          <a16:colId xmlns:a16="http://schemas.microsoft.com/office/drawing/2014/main" val="3412798665"/>
                        </a:ext>
                      </a:extLst>
                    </a:gridCol>
                    <a:gridCol w="633046">
                      <a:extLst>
                        <a:ext uri="{9D8B030D-6E8A-4147-A177-3AD203B41FA5}">
                          <a16:colId xmlns:a16="http://schemas.microsoft.com/office/drawing/2014/main" val="110509046"/>
                        </a:ext>
                      </a:extLst>
                    </a:gridCol>
                    <a:gridCol w="597877">
                      <a:extLst>
                        <a:ext uri="{9D8B030D-6E8A-4147-A177-3AD203B41FA5}">
                          <a16:colId xmlns:a16="http://schemas.microsoft.com/office/drawing/2014/main" val="3575266434"/>
                        </a:ext>
                      </a:extLst>
                    </a:gridCol>
                    <a:gridCol w="773722">
                      <a:extLst>
                        <a:ext uri="{9D8B030D-6E8A-4147-A177-3AD203B41FA5}">
                          <a16:colId xmlns:a16="http://schemas.microsoft.com/office/drawing/2014/main" val="2624484358"/>
                        </a:ext>
                      </a:extLst>
                    </a:gridCol>
                  </a:tblGrid>
                  <a:tr h="288758">
                    <a:tc>
                      <a:txBody>
                        <a:bodyPr/>
                        <a:lstStyle/>
                        <a:p>
                          <a:pPr algn="ctr"/>
                          <a:r>
                            <a:rPr lang="en-US" sz="1600" b="0" dirty="0" err="1" smtClean="0">
                              <a:latin typeface="Times New Roman" panose="02020603050405020304" pitchFamily="18" charset="0"/>
                              <a:cs typeface="Times New Roman" panose="02020603050405020304" pitchFamily="18" charset="0"/>
                            </a:rPr>
                            <a:t>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{1}</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{2}</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{3}</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{4}</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{5}</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{6}</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{8}</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{9}</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{5,6}</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{5,7}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{6,7}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{5,6,7}</m:t>
                                </m:r>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7965599"/>
                      </a:ext>
                    </a:extLst>
                  </a:tr>
                  <a:tr h="446262">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5</m:t>
                                </m:r>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3</m:t>
                                </m:r>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Times New Roman" panose="02020603050405020304" pitchFamily="18" charset="0"/>
                                  </a:rPr>
                                  <m:t>1</m:t>
                                </m:r>
                              </m:oMath>
                            </m:oMathPara>
                          </a14:m>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957907494"/>
                  </p:ext>
                </p:extLst>
              </p:nvPr>
            </p:nvGraphicFramePr>
            <p:xfrm>
              <a:off x="228703" y="1309289"/>
              <a:ext cx="8839307" cy="853440"/>
            </p:xfrm>
            <a:graphic>
              <a:graphicData uri="http://schemas.openxmlformats.org/drawingml/2006/table">
                <a:tbl>
                  <a:tblPr firstRow="1" bandRow="1">
                    <a:tableStyleId>{5940675A-B579-460E-94D1-54222C63F5DA}</a:tableStyleId>
                  </a:tblPr>
                  <a:tblGrid>
                    <a:gridCol w="785554">
                      <a:extLst>
                        <a:ext uri="{9D8B030D-6E8A-4147-A177-3AD203B41FA5}">
                          <a16:colId xmlns:a16="http://schemas.microsoft.com/office/drawing/2014/main" val="167283478"/>
                        </a:ext>
                      </a:extLst>
                    </a:gridCol>
                    <a:gridCol w="477204">
                      <a:extLst>
                        <a:ext uri="{9D8B030D-6E8A-4147-A177-3AD203B41FA5}">
                          <a16:colId xmlns:a16="http://schemas.microsoft.com/office/drawing/2014/main" val="3344549541"/>
                        </a:ext>
                      </a:extLst>
                    </a:gridCol>
                    <a:gridCol w="631379">
                      <a:extLst>
                        <a:ext uri="{9D8B030D-6E8A-4147-A177-3AD203B41FA5}">
                          <a16:colId xmlns:a16="http://schemas.microsoft.com/office/drawing/2014/main" val="1517315241"/>
                        </a:ext>
                      </a:extLst>
                    </a:gridCol>
                    <a:gridCol w="631379">
                      <a:extLst>
                        <a:ext uri="{9D8B030D-6E8A-4147-A177-3AD203B41FA5}">
                          <a16:colId xmlns:a16="http://schemas.microsoft.com/office/drawing/2014/main" val="619890546"/>
                        </a:ext>
                      </a:extLst>
                    </a:gridCol>
                    <a:gridCol w="631379">
                      <a:extLst>
                        <a:ext uri="{9D8B030D-6E8A-4147-A177-3AD203B41FA5}">
                          <a16:colId xmlns:a16="http://schemas.microsoft.com/office/drawing/2014/main" val="2884081392"/>
                        </a:ext>
                      </a:extLst>
                    </a:gridCol>
                    <a:gridCol w="631379">
                      <a:extLst>
                        <a:ext uri="{9D8B030D-6E8A-4147-A177-3AD203B41FA5}">
                          <a16:colId xmlns:a16="http://schemas.microsoft.com/office/drawing/2014/main" val="943840839"/>
                        </a:ext>
                      </a:extLst>
                    </a:gridCol>
                    <a:gridCol w="631379">
                      <a:extLst>
                        <a:ext uri="{9D8B030D-6E8A-4147-A177-3AD203B41FA5}">
                          <a16:colId xmlns:a16="http://schemas.microsoft.com/office/drawing/2014/main" val="1142106280"/>
                        </a:ext>
                      </a:extLst>
                    </a:gridCol>
                    <a:gridCol w="631379">
                      <a:extLst>
                        <a:ext uri="{9D8B030D-6E8A-4147-A177-3AD203B41FA5}">
                          <a16:colId xmlns:a16="http://schemas.microsoft.com/office/drawing/2014/main" val="2988766300"/>
                        </a:ext>
                      </a:extLst>
                    </a:gridCol>
                    <a:gridCol w="631379">
                      <a:extLst>
                        <a:ext uri="{9D8B030D-6E8A-4147-A177-3AD203B41FA5}">
                          <a16:colId xmlns:a16="http://schemas.microsoft.com/office/drawing/2014/main" val="2882860810"/>
                        </a:ext>
                      </a:extLst>
                    </a:gridCol>
                    <a:gridCol w="545582">
                      <a:extLst>
                        <a:ext uri="{9D8B030D-6E8A-4147-A177-3AD203B41FA5}">
                          <a16:colId xmlns:a16="http://schemas.microsoft.com/office/drawing/2014/main" val="4201477296"/>
                        </a:ext>
                      </a:extLst>
                    </a:gridCol>
                    <a:gridCol w="606669">
                      <a:extLst>
                        <a:ext uri="{9D8B030D-6E8A-4147-A177-3AD203B41FA5}">
                          <a16:colId xmlns:a16="http://schemas.microsoft.com/office/drawing/2014/main" val="3412798665"/>
                        </a:ext>
                      </a:extLst>
                    </a:gridCol>
                    <a:gridCol w="633046">
                      <a:extLst>
                        <a:ext uri="{9D8B030D-6E8A-4147-A177-3AD203B41FA5}">
                          <a16:colId xmlns:a16="http://schemas.microsoft.com/office/drawing/2014/main" val="110509046"/>
                        </a:ext>
                      </a:extLst>
                    </a:gridCol>
                    <a:gridCol w="597877">
                      <a:extLst>
                        <a:ext uri="{9D8B030D-6E8A-4147-A177-3AD203B41FA5}">
                          <a16:colId xmlns:a16="http://schemas.microsoft.com/office/drawing/2014/main" val="3575266434"/>
                        </a:ext>
                      </a:extLst>
                    </a:gridCol>
                    <a:gridCol w="773722">
                      <a:extLst>
                        <a:ext uri="{9D8B030D-6E8A-4147-A177-3AD203B41FA5}">
                          <a16:colId xmlns:a16="http://schemas.microsoft.com/office/drawing/2014/main" val="2624484358"/>
                        </a:ext>
                      </a:extLst>
                    </a:gridCol>
                  </a:tblGrid>
                  <a:tr h="335280">
                    <a:tc>
                      <a:txBody>
                        <a:bodyPr/>
                        <a:lstStyle/>
                        <a:p>
                          <a:pPr algn="ctr"/>
                          <a:r>
                            <a:rPr lang="en-US" sz="1600" b="0" dirty="0" err="1" smtClean="0">
                              <a:latin typeface="Times New Roman" panose="02020603050405020304" pitchFamily="18" charset="0"/>
                              <a:cs typeface="Times New Roman" panose="02020603050405020304" pitchFamily="18" charset="0"/>
                            </a:rPr>
                            <a:t>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166667" t="-3636" r="-1597436" b="-174545"/>
                          </a:stretch>
                        </a:blipFill>
                      </a:tcPr>
                    </a:tc>
                    <a:tc>
                      <a:txBody>
                        <a:bodyPr/>
                        <a:lstStyle/>
                        <a:p>
                          <a:endParaRPr lang="en-US"/>
                        </a:p>
                      </a:txBody>
                      <a:tcPr anchor="ctr">
                        <a:blipFill>
                          <a:blip r:embed="rId3"/>
                          <a:stretch>
                            <a:fillRect l="-200000" t="-3636" r="-1098077" b="-174545"/>
                          </a:stretch>
                        </a:blipFill>
                      </a:tcPr>
                    </a:tc>
                    <a:tc>
                      <a:txBody>
                        <a:bodyPr/>
                        <a:lstStyle/>
                        <a:p>
                          <a:endParaRPr lang="en-US"/>
                        </a:p>
                      </a:txBody>
                      <a:tcPr anchor="ctr">
                        <a:blipFill>
                          <a:blip r:embed="rId3"/>
                          <a:stretch>
                            <a:fillRect l="-300000" t="-3636" r="-998077" b="-174545"/>
                          </a:stretch>
                        </a:blipFill>
                      </a:tcPr>
                    </a:tc>
                    <a:tc>
                      <a:txBody>
                        <a:bodyPr/>
                        <a:lstStyle/>
                        <a:p>
                          <a:endParaRPr lang="en-US"/>
                        </a:p>
                      </a:txBody>
                      <a:tcPr anchor="ctr">
                        <a:blipFill>
                          <a:blip r:embed="rId3"/>
                          <a:stretch>
                            <a:fillRect l="-403883" t="-3636" r="-907767" b="-174545"/>
                          </a:stretch>
                        </a:blipFill>
                      </a:tcPr>
                    </a:tc>
                    <a:tc>
                      <a:txBody>
                        <a:bodyPr/>
                        <a:lstStyle/>
                        <a:p>
                          <a:endParaRPr lang="en-US"/>
                        </a:p>
                      </a:txBody>
                      <a:tcPr anchor="ctr">
                        <a:blipFill>
                          <a:blip r:embed="rId3"/>
                          <a:stretch>
                            <a:fillRect l="-499038" t="-3636" r="-799038" b="-174545"/>
                          </a:stretch>
                        </a:blipFill>
                      </a:tcPr>
                    </a:tc>
                    <a:tc>
                      <a:txBody>
                        <a:bodyPr/>
                        <a:lstStyle/>
                        <a:p>
                          <a:endParaRPr lang="en-US"/>
                        </a:p>
                      </a:txBody>
                      <a:tcPr anchor="ctr">
                        <a:blipFill>
                          <a:blip r:embed="rId3"/>
                          <a:stretch>
                            <a:fillRect l="-604854" t="-3636" r="-706796" b="-174545"/>
                          </a:stretch>
                        </a:blipFill>
                      </a:tcPr>
                    </a:tc>
                    <a:tc>
                      <a:txBody>
                        <a:bodyPr/>
                        <a:lstStyle/>
                        <a:p>
                          <a:endParaRPr lang="en-US"/>
                        </a:p>
                      </a:txBody>
                      <a:tcPr anchor="ctr">
                        <a:blipFill>
                          <a:blip r:embed="rId3"/>
                          <a:stretch>
                            <a:fillRect l="-698077" t="-3636" r="-600000" b="-174545"/>
                          </a:stretch>
                        </a:blipFill>
                      </a:tcPr>
                    </a:tc>
                    <a:tc>
                      <a:txBody>
                        <a:bodyPr/>
                        <a:lstStyle/>
                        <a:p>
                          <a:endParaRPr lang="en-US"/>
                        </a:p>
                      </a:txBody>
                      <a:tcPr anchor="ctr">
                        <a:blipFill>
                          <a:blip r:embed="rId3"/>
                          <a:stretch>
                            <a:fillRect l="-798077" t="-3636" r="-500000" b="-174545"/>
                          </a:stretch>
                        </a:blipFill>
                      </a:tcPr>
                    </a:tc>
                    <a:tc>
                      <a:txBody>
                        <a:bodyPr/>
                        <a:lstStyle/>
                        <a:p>
                          <a:endParaRPr lang="en-US"/>
                        </a:p>
                      </a:txBody>
                      <a:tcPr anchor="ctr">
                        <a:blipFill>
                          <a:blip r:embed="rId3"/>
                          <a:stretch>
                            <a:fillRect l="-1049438" t="-3636" r="-484270" b="-174545"/>
                          </a:stretch>
                        </a:blipFill>
                      </a:tcPr>
                    </a:tc>
                    <a:tc>
                      <a:txBody>
                        <a:bodyPr/>
                        <a:lstStyle/>
                        <a:p>
                          <a:endParaRPr lang="en-US"/>
                        </a:p>
                      </a:txBody>
                      <a:tcPr anchor="ctr">
                        <a:blipFill>
                          <a:blip r:embed="rId3"/>
                          <a:stretch>
                            <a:fillRect l="-1023000" t="-3636" r="-331000" b="-174545"/>
                          </a:stretch>
                        </a:blipFill>
                      </a:tcPr>
                    </a:tc>
                    <a:tc>
                      <a:txBody>
                        <a:bodyPr/>
                        <a:lstStyle/>
                        <a:p>
                          <a:endParaRPr lang="en-US"/>
                        </a:p>
                      </a:txBody>
                      <a:tcPr anchor="ctr">
                        <a:blipFill>
                          <a:blip r:embed="rId3"/>
                          <a:stretch>
                            <a:fillRect l="-1079808" t="-3636" r="-218269" b="-174545"/>
                          </a:stretch>
                        </a:blipFill>
                      </a:tcPr>
                    </a:tc>
                    <a:tc>
                      <a:txBody>
                        <a:bodyPr/>
                        <a:lstStyle/>
                        <a:p>
                          <a:endParaRPr lang="en-US"/>
                        </a:p>
                      </a:txBody>
                      <a:tcPr anchor="ctr">
                        <a:blipFill>
                          <a:blip r:embed="rId3"/>
                          <a:stretch>
                            <a:fillRect l="-1252041" t="-3636" r="-131633" b="-174545"/>
                          </a:stretch>
                        </a:blipFill>
                      </a:tcPr>
                    </a:tc>
                    <a:tc>
                      <a:txBody>
                        <a:bodyPr/>
                        <a:lstStyle/>
                        <a:p>
                          <a:endParaRPr lang="en-US"/>
                        </a:p>
                      </a:txBody>
                      <a:tcPr anchor="ctr">
                        <a:blipFill>
                          <a:blip r:embed="rId3"/>
                          <a:stretch>
                            <a:fillRect l="-1043307" t="-3636" r="-1575" b="-174545"/>
                          </a:stretch>
                        </a:blipFill>
                      </a:tcPr>
                    </a:tc>
                    <a:extLst>
                      <a:ext uri="{0D108BD9-81ED-4DB2-BD59-A6C34878D82A}">
                        <a16:rowId xmlns:a16="http://schemas.microsoft.com/office/drawing/2014/main" val="1577965599"/>
                      </a:ext>
                    </a:extLst>
                  </a:tr>
                  <a:tr h="518160">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1023000" t="-66279" r="-331000" b="-11628"/>
                          </a:stretch>
                        </a:blipFill>
                      </a:tcPr>
                    </a:tc>
                    <a:tc>
                      <a:txBody>
                        <a:bodyPr/>
                        <a:lstStyle/>
                        <a:p>
                          <a:endParaRPr lang="en-US"/>
                        </a:p>
                      </a:txBody>
                      <a:tcPr anchor="ctr">
                        <a:blipFill>
                          <a:blip r:embed="rId3"/>
                          <a:stretch>
                            <a:fillRect l="-1079808" t="-66279" r="-218269" b="-11628"/>
                          </a:stretch>
                        </a:blipFill>
                      </a:tcPr>
                    </a:tc>
                    <a:tc>
                      <a:txBody>
                        <a:bodyPr/>
                        <a:lstStyle/>
                        <a:p>
                          <a:endParaRPr lang="en-US"/>
                        </a:p>
                      </a:txBody>
                      <a:tcPr anchor="ctr">
                        <a:blipFill>
                          <a:blip r:embed="rId3"/>
                          <a:stretch>
                            <a:fillRect l="-1252041" t="-66279" r="-131633" b="-11628"/>
                          </a:stretch>
                        </a:blipFill>
                      </a:tcPr>
                    </a:tc>
                    <a:tc>
                      <a:txBody>
                        <a:bodyPr/>
                        <a:lstStyle/>
                        <a:p>
                          <a:endParaRPr lang="en-US"/>
                        </a:p>
                      </a:txBody>
                      <a:tcPr anchor="ctr">
                        <a:blipFill>
                          <a:blip r:embed="rId3"/>
                          <a:stretch>
                            <a:fillRect l="-1043307" t="-66279" r="-1575" b="-11628"/>
                          </a:stretch>
                        </a:blipFill>
                      </a:tcPr>
                    </a:tc>
                    <a:extLst>
                      <a:ext uri="{0D108BD9-81ED-4DB2-BD59-A6C34878D82A}">
                        <a16:rowId xmlns:a16="http://schemas.microsoft.com/office/drawing/2014/main" val="4100018807"/>
                      </a:ext>
                    </a:extLst>
                  </a:tr>
                </a:tbl>
              </a:graphicData>
            </a:graphic>
          </p:graphicFrame>
        </mc:Fallback>
      </mc:AlternateContent>
      <p:sp>
        <p:nvSpPr>
          <p:cNvPr id="8" name="TextBox 7"/>
          <p:cNvSpPr txBox="1"/>
          <p:nvPr/>
        </p:nvSpPr>
        <p:spPr>
          <a:xfrm>
            <a:off x="164014" y="939957"/>
            <a:ext cx="5589788"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Table 19.9: Support counts for some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in Table 19.8</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082826309"/>
                  </p:ext>
                </p:extLst>
              </p:nvPr>
            </p:nvGraphicFramePr>
            <p:xfrm>
              <a:off x="164014" y="5078630"/>
              <a:ext cx="5075741" cy="1097280"/>
            </p:xfrm>
            <a:graphic>
              <a:graphicData uri="http://schemas.openxmlformats.org/drawingml/2006/table">
                <a:tbl>
                  <a:tblPr firstRow="1" bandRow="1">
                    <a:tableStyleId>{5940675A-B579-460E-94D1-54222C63F5DA}</a:tableStyleId>
                  </a:tblPr>
                  <a:tblGrid>
                    <a:gridCol w="1049324">
                      <a:extLst>
                        <a:ext uri="{9D8B030D-6E8A-4147-A177-3AD203B41FA5}">
                          <a16:colId xmlns:a16="http://schemas.microsoft.com/office/drawing/2014/main" val="167283478"/>
                        </a:ext>
                      </a:extLst>
                    </a:gridCol>
                    <a:gridCol w="597877">
                      <a:extLst>
                        <a:ext uri="{9D8B030D-6E8A-4147-A177-3AD203B41FA5}">
                          <a16:colId xmlns:a16="http://schemas.microsoft.com/office/drawing/2014/main" val="3344549541"/>
                        </a:ext>
                      </a:extLst>
                    </a:gridCol>
                    <a:gridCol w="597877">
                      <a:extLst>
                        <a:ext uri="{9D8B030D-6E8A-4147-A177-3AD203B41FA5}">
                          <a16:colId xmlns:a16="http://schemas.microsoft.com/office/drawing/2014/main" val="1517315241"/>
                        </a:ext>
                      </a:extLst>
                    </a:gridCol>
                    <a:gridCol w="571500">
                      <a:extLst>
                        <a:ext uri="{9D8B030D-6E8A-4147-A177-3AD203B41FA5}">
                          <a16:colId xmlns:a16="http://schemas.microsoft.com/office/drawing/2014/main" val="619890546"/>
                        </a:ext>
                      </a:extLst>
                    </a:gridCol>
                    <a:gridCol w="545123">
                      <a:extLst>
                        <a:ext uri="{9D8B030D-6E8A-4147-A177-3AD203B41FA5}">
                          <a16:colId xmlns:a16="http://schemas.microsoft.com/office/drawing/2014/main" val="2884081392"/>
                        </a:ext>
                      </a:extLst>
                    </a:gridCol>
                    <a:gridCol w="597877">
                      <a:extLst>
                        <a:ext uri="{9D8B030D-6E8A-4147-A177-3AD203B41FA5}">
                          <a16:colId xmlns:a16="http://schemas.microsoft.com/office/drawing/2014/main" val="943840839"/>
                        </a:ext>
                      </a:extLst>
                    </a:gridCol>
                    <a:gridCol w="580292">
                      <a:extLst>
                        <a:ext uri="{9D8B030D-6E8A-4147-A177-3AD203B41FA5}">
                          <a16:colId xmlns:a16="http://schemas.microsoft.com/office/drawing/2014/main" val="2988766300"/>
                        </a:ext>
                      </a:extLst>
                    </a:gridCol>
                    <a:gridCol w="535871">
                      <a:extLst>
                        <a:ext uri="{9D8B030D-6E8A-4147-A177-3AD203B41FA5}">
                          <a16:colId xmlns:a16="http://schemas.microsoft.com/office/drawing/2014/main" val="2882860810"/>
                        </a:ext>
                      </a:extLst>
                    </a:gridCol>
                  </a:tblGrid>
                  <a:tr h="288758">
                    <a:tc>
                      <a:txBody>
                        <a:bodyPr/>
                        <a:lstStyle/>
                        <a:p>
                          <a:pPr algn="ctr"/>
                          <a:r>
                            <a:rPr lang="en-US" sz="1600" b="0" dirty="0" smtClean="0">
                              <a:latin typeface="Times New Roman" panose="02020603050405020304" pitchFamily="18" charset="0"/>
                              <a:cs typeface="Times New Roman" panose="02020603050405020304" pitchFamily="18" charset="0"/>
                            </a:rPr>
                            <a:t>Frequent 1-Itemset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{2}</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{3}</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{4}</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{5}</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{6}</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{8}</m:t>
                                </m:r>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7965599"/>
                      </a:ext>
                    </a:extLst>
                  </a:tr>
                  <a:tr h="446262">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082826309"/>
                  </p:ext>
                </p:extLst>
              </p:nvPr>
            </p:nvGraphicFramePr>
            <p:xfrm>
              <a:off x="164014" y="5078630"/>
              <a:ext cx="5075741" cy="1097280"/>
            </p:xfrm>
            <a:graphic>
              <a:graphicData uri="http://schemas.openxmlformats.org/drawingml/2006/table">
                <a:tbl>
                  <a:tblPr firstRow="1" bandRow="1">
                    <a:tableStyleId>{5940675A-B579-460E-94D1-54222C63F5DA}</a:tableStyleId>
                  </a:tblPr>
                  <a:tblGrid>
                    <a:gridCol w="1049324">
                      <a:extLst>
                        <a:ext uri="{9D8B030D-6E8A-4147-A177-3AD203B41FA5}">
                          <a16:colId xmlns:a16="http://schemas.microsoft.com/office/drawing/2014/main" val="167283478"/>
                        </a:ext>
                      </a:extLst>
                    </a:gridCol>
                    <a:gridCol w="597877">
                      <a:extLst>
                        <a:ext uri="{9D8B030D-6E8A-4147-A177-3AD203B41FA5}">
                          <a16:colId xmlns:a16="http://schemas.microsoft.com/office/drawing/2014/main" val="3344549541"/>
                        </a:ext>
                      </a:extLst>
                    </a:gridCol>
                    <a:gridCol w="597877">
                      <a:extLst>
                        <a:ext uri="{9D8B030D-6E8A-4147-A177-3AD203B41FA5}">
                          <a16:colId xmlns:a16="http://schemas.microsoft.com/office/drawing/2014/main" val="1517315241"/>
                        </a:ext>
                      </a:extLst>
                    </a:gridCol>
                    <a:gridCol w="571500">
                      <a:extLst>
                        <a:ext uri="{9D8B030D-6E8A-4147-A177-3AD203B41FA5}">
                          <a16:colId xmlns:a16="http://schemas.microsoft.com/office/drawing/2014/main" val="619890546"/>
                        </a:ext>
                      </a:extLst>
                    </a:gridCol>
                    <a:gridCol w="545123">
                      <a:extLst>
                        <a:ext uri="{9D8B030D-6E8A-4147-A177-3AD203B41FA5}">
                          <a16:colId xmlns:a16="http://schemas.microsoft.com/office/drawing/2014/main" val="2884081392"/>
                        </a:ext>
                      </a:extLst>
                    </a:gridCol>
                    <a:gridCol w="597877">
                      <a:extLst>
                        <a:ext uri="{9D8B030D-6E8A-4147-A177-3AD203B41FA5}">
                          <a16:colId xmlns:a16="http://schemas.microsoft.com/office/drawing/2014/main" val="943840839"/>
                        </a:ext>
                      </a:extLst>
                    </a:gridCol>
                    <a:gridCol w="580292">
                      <a:extLst>
                        <a:ext uri="{9D8B030D-6E8A-4147-A177-3AD203B41FA5}">
                          <a16:colId xmlns:a16="http://schemas.microsoft.com/office/drawing/2014/main" val="2988766300"/>
                        </a:ext>
                      </a:extLst>
                    </a:gridCol>
                    <a:gridCol w="535871">
                      <a:extLst>
                        <a:ext uri="{9D8B030D-6E8A-4147-A177-3AD203B41FA5}">
                          <a16:colId xmlns:a16="http://schemas.microsoft.com/office/drawing/2014/main" val="2882860810"/>
                        </a:ext>
                      </a:extLst>
                    </a:gridCol>
                  </a:tblGrid>
                  <a:tr h="579120">
                    <a:tc>
                      <a:txBody>
                        <a:bodyPr/>
                        <a:lstStyle/>
                        <a:p>
                          <a:pPr algn="ctr"/>
                          <a:r>
                            <a:rPr lang="en-US" sz="1600" b="0" dirty="0" smtClean="0">
                              <a:latin typeface="Times New Roman" panose="02020603050405020304" pitchFamily="18" charset="0"/>
                              <a:cs typeface="Times New Roman" panose="02020603050405020304" pitchFamily="18" charset="0"/>
                            </a:rPr>
                            <a:t>Frequent 1-Itemset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174747" t="-3125" r="-570707" b="-98958"/>
                          </a:stretch>
                        </a:blipFill>
                      </a:tcPr>
                    </a:tc>
                    <a:tc>
                      <a:txBody>
                        <a:bodyPr/>
                        <a:lstStyle/>
                        <a:p>
                          <a:endParaRPr lang="en-US"/>
                        </a:p>
                      </a:txBody>
                      <a:tcPr anchor="ctr">
                        <a:blipFill>
                          <a:blip r:embed="rId4"/>
                          <a:stretch>
                            <a:fillRect l="-277551" t="-3125" r="-476531" b="-98958"/>
                          </a:stretch>
                        </a:blipFill>
                      </a:tcPr>
                    </a:tc>
                    <a:tc>
                      <a:txBody>
                        <a:bodyPr/>
                        <a:lstStyle/>
                        <a:p>
                          <a:endParaRPr lang="en-US"/>
                        </a:p>
                      </a:txBody>
                      <a:tcPr anchor="ctr">
                        <a:blipFill>
                          <a:blip r:embed="rId4"/>
                          <a:stretch>
                            <a:fillRect l="-393617" t="-3125" r="-396809" b="-98958"/>
                          </a:stretch>
                        </a:blipFill>
                      </a:tcPr>
                    </a:tc>
                    <a:tc>
                      <a:txBody>
                        <a:bodyPr/>
                        <a:lstStyle/>
                        <a:p>
                          <a:endParaRPr lang="en-US"/>
                        </a:p>
                      </a:txBody>
                      <a:tcPr anchor="ctr">
                        <a:blipFill>
                          <a:blip r:embed="rId4"/>
                          <a:stretch>
                            <a:fillRect l="-521348" t="-3125" r="-319101" b="-98958"/>
                          </a:stretch>
                        </a:blipFill>
                      </a:tcPr>
                    </a:tc>
                    <a:tc>
                      <a:txBody>
                        <a:bodyPr/>
                        <a:lstStyle/>
                        <a:p>
                          <a:endParaRPr lang="en-US"/>
                        </a:p>
                      </a:txBody>
                      <a:tcPr anchor="ctr">
                        <a:blipFill>
                          <a:blip r:embed="rId4"/>
                          <a:stretch>
                            <a:fillRect l="-558586" t="-3125" r="-186869" b="-98958"/>
                          </a:stretch>
                        </a:blipFill>
                      </a:tcPr>
                    </a:tc>
                    <a:tc>
                      <a:txBody>
                        <a:bodyPr/>
                        <a:lstStyle/>
                        <a:p>
                          <a:endParaRPr lang="en-US"/>
                        </a:p>
                      </a:txBody>
                      <a:tcPr anchor="ctr">
                        <a:blipFill>
                          <a:blip r:embed="rId4"/>
                          <a:stretch>
                            <a:fillRect l="-686316" t="-3125" r="-94737" b="-98958"/>
                          </a:stretch>
                        </a:blipFill>
                      </a:tcPr>
                    </a:tc>
                    <a:tc>
                      <a:txBody>
                        <a:bodyPr/>
                        <a:lstStyle/>
                        <a:p>
                          <a:endParaRPr lang="en-US"/>
                        </a:p>
                      </a:txBody>
                      <a:tcPr anchor="ctr">
                        <a:blipFill>
                          <a:blip r:embed="rId4"/>
                          <a:stretch>
                            <a:fillRect l="-848864" t="-3125" r="-2273" b="-98958"/>
                          </a:stretch>
                        </a:blipFill>
                      </a:tcPr>
                    </a:tc>
                    <a:extLst>
                      <a:ext uri="{0D108BD9-81ED-4DB2-BD59-A6C34878D82A}">
                        <a16:rowId xmlns:a16="http://schemas.microsoft.com/office/drawing/2014/main" val="1577965599"/>
                      </a:ext>
                    </a:extLst>
                  </a:tr>
                  <a:tr h="518160">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Fallback>
      </mc:AlternateContent>
    </p:spTree>
    <p:extLst>
      <p:ext uri="{BB962C8B-B14F-4D97-AF65-F5344CB8AC3E}">
        <p14:creationId xmlns:p14="http://schemas.microsoft.com/office/powerpoint/2010/main" val="23809506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 to frequent </a:t>
            </a:r>
            <a:r>
              <a:rPr lang="en-US" sz="3000" dirty="0" err="1" smtClean="0">
                <a:solidFill>
                  <a:srgbClr val="A50021"/>
                </a:solidFill>
                <a:latin typeface="Times New Roman" pitchFamily="18" charset="0"/>
                <a:cs typeface="Times New Roman" pitchFamily="18" charset="0"/>
              </a:rPr>
              <a:t>itemsets</a:t>
            </a:r>
            <a:r>
              <a:rPr lang="en-US" sz="3000" dirty="0" smtClean="0">
                <a:solidFill>
                  <a:srgbClr val="A50021"/>
                </a:solidFill>
                <a:latin typeface="Times New Roman" pitchFamily="18" charset="0"/>
                <a:cs typeface="Times New Roman" pitchFamily="18" charset="0"/>
              </a:rPr>
              <a:t> generation (Contd..)</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62385" y="579576"/>
                <a:ext cx="9171944" cy="5509200"/>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r>
                        <a:rPr lang="en-US" sz="1600" i="1" u="sng" dirty="0" smtClean="0">
                          <a:latin typeface="Cambria Math" panose="02040503050406030204" pitchFamily="18" charset="0"/>
                          <a:cs typeface="Times New Roman" panose="02020603050405020304" pitchFamily="18" charset="0"/>
                        </a:rPr>
                        <m:t>𝐾</m:t>
                      </m:r>
                      <m:r>
                        <a:rPr lang="en-US" sz="1600" i="1" u="sng" dirty="0" smtClean="0">
                          <a:latin typeface="Cambria Math" panose="02040503050406030204" pitchFamily="18" charset="0"/>
                          <a:cs typeface="Times New Roman" panose="02020603050405020304" pitchFamily="18" charset="0"/>
                        </a:rPr>
                        <m:t>=2         //</m:t>
                      </m:r>
                      <m:r>
                        <a:rPr lang="en-US" sz="1600" i="1" u="sng" dirty="0" smtClean="0">
                          <a:latin typeface="Cambria Math" panose="02040503050406030204" pitchFamily="18" charset="0"/>
                          <a:cs typeface="Times New Roman" panose="02020603050405020304" pitchFamily="18" charset="0"/>
                        </a:rPr>
                        <m:t>𝐿𝑒𝑣𝑒𝑙</m:t>
                      </m:r>
                      <m:r>
                        <a:rPr lang="en-US" sz="1600" i="1" u="sng" dirty="0" smtClean="0">
                          <a:latin typeface="Cambria Math" panose="02040503050406030204" pitchFamily="18" charset="0"/>
                          <a:cs typeface="Times New Roman" panose="02020603050405020304" pitchFamily="18" charset="0"/>
                        </a:rPr>
                        <m:t>−2  </m:t>
                      </m:r>
                      <m:r>
                        <a:rPr lang="en-US" sz="1600" i="1" u="sng" dirty="0" smtClean="0">
                          <a:latin typeface="Cambria Math" panose="02040503050406030204" pitchFamily="18" charset="0"/>
                          <a:cs typeface="Times New Roman" panose="02020603050405020304" pitchFamily="18" charset="0"/>
                        </a:rPr>
                        <m:t>𝑠𝑒𝑎𝑟𝑐h</m:t>
                      </m:r>
                    </m:oMath>
                  </m:oMathPara>
                </a14:m>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We follow </a:t>
                </a:r>
                <a:r>
                  <a:rPr lang="en-US" sz="1600" dirty="0" err="1" smtClean="0">
                    <a:latin typeface="Times New Roman" panose="02020603050405020304" pitchFamily="18" charset="0"/>
                    <a:cs typeface="Times New Roman" panose="02020603050405020304" pitchFamily="18" charset="0"/>
                  </a:rPr>
                  <a:t>Apriori</a:t>
                </a:r>
                <a:r>
                  <a:rPr lang="en-US" sz="1600" dirty="0" smtClean="0">
                    <a:latin typeface="Times New Roman" panose="02020603050405020304" pitchFamily="18" charset="0"/>
                    <a:cs typeface="Times New Roman" panose="02020603050405020304" pitchFamily="18" charset="0"/>
                  </a:rPr>
                  <a:t>-gen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1</m:t>
                        </m:r>
                      </m:sub>
                    </m:sSub>
                  </m:oMath>
                </a14:m>
                <a:r>
                  <a:rPr lang="en-US" sz="1600" dirty="0" smtClean="0">
                    <a:latin typeface="Times New Roman" panose="02020603050405020304" pitchFamily="18" charset="0"/>
                    <a:cs typeface="Times New Roman" panose="02020603050405020304" pitchFamily="18" charset="0"/>
                  </a:rPr>
                  <a:t>) algorithm to compute the set of candidates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𝐶</m:t>
                        </m:r>
                      </m:e>
                      <m:sub>
                        <m:r>
                          <a:rPr lang="en-US" sz="1600" b="0" i="1" smtClean="0">
                            <a:latin typeface="Cambria Math" panose="02040503050406030204" pitchFamily="18" charset="0"/>
                            <a:cs typeface="Times New Roman" panose="02020603050405020304" pitchFamily="18" charset="0"/>
                          </a:rPr>
                          <m:t>2</m:t>
                        </m:r>
                      </m:sub>
                    </m:sSub>
                  </m:oMath>
                </a14:m>
                <a:r>
                  <a:rPr lang="en-US" sz="1600" dirty="0" smtClean="0">
                    <a:latin typeface="Times New Roman" panose="02020603050405020304" pitchFamily="18" charset="0"/>
                    <a:cs typeface="Times New Roman" panose="02020603050405020304" pitchFamily="18" charset="0"/>
                  </a:rPr>
                  <a:t> containing </a:t>
                </a:r>
                <a14:m>
                  <m:oMath xmlns:m="http://schemas.openxmlformats.org/officeDocument/2006/math">
                    <m:r>
                      <a:rPr lang="en-US" sz="1600" i="1" dirty="0" smtClean="0">
                        <a:latin typeface="Cambria Math" panose="02040503050406030204" pitchFamily="18" charset="0"/>
                        <a:cs typeface="Times New Roman" panose="02020603050405020304" pitchFamily="18" charset="0"/>
                      </a:rPr>
                      <m:t>2−</m:t>
                    </m:r>
                    <m:r>
                      <a:rPr lang="en-US" sz="1600" i="1" dirty="0" smtClean="0">
                        <a:latin typeface="Cambria Math" panose="02040503050406030204" pitchFamily="18" charset="0"/>
                        <a:cs typeface="Times New Roman" panose="02020603050405020304" pitchFamily="18" charset="0"/>
                      </a:rPr>
                      <m:t>𝑖𝑡𝑒𝑚𝑠𝑒𝑡𝑠</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2,3</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2,4</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2,5</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2,6</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2,7</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2,8</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3,4</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3,5</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3,6</m:t>
                          </m:r>
                        </m:e>
                      </m:d>
                      <m:r>
                        <a:rPr lang="en-US" sz="1600" b="0" i="1" smtClean="0">
                          <a:latin typeface="Cambria Math" panose="02040503050406030204" pitchFamily="18" charset="0"/>
                          <a:cs typeface="Times New Roman" panose="02020603050405020304" pitchFamily="18" charset="0"/>
                        </a:rPr>
                        <m:t>,</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3,8</m:t>
                          </m:r>
                        </m:e>
                      </m:d>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cs typeface="Times New Roman" panose="02020603050405020304" pitchFamily="18" charset="0"/>
                  </a:rPr>
                  <a:t>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4,5</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4,6</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4,7</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4,8</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5,6</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5,7</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5,8</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6,7</m:t>
                        </m:r>
                      </m:e>
                    </m:d>
                    <m:r>
                      <a:rPr lang="en-US" sz="1600" b="0" i="1" smtClean="0">
                        <a:latin typeface="Cambria Math" panose="02040503050406030204" pitchFamily="18" charset="0"/>
                        <a:cs typeface="Times New Roman" panose="02020603050405020304" pitchFamily="18" charset="0"/>
                      </a:rPr>
                      <m:t>, </m:t>
                    </m:r>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6,8</m:t>
                        </m:r>
                      </m:e>
                    </m:d>
                    <m:r>
                      <a:rPr lang="en-US" sz="1600" b="0" i="1" smtClean="0">
                        <a:latin typeface="Cambria Math" panose="02040503050406030204" pitchFamily="18" charset="0"/>
                        <a:cs typeface="Times New Roman" panose="02020603050405020304" pitchFamily="18" charset="0"/>
                      </a:rPr>
                      <m:t>, {7,8}</m:t>
                    </m:r>
                    <m:r>
                      <a:rPr lang="en-US" sz="1600" i="1">
                        <a:latin typeface="Cambria Math" panose="02040503050406030204" pitchFamily="18" charset="0"/>
                        <a:cs typeface="Times New Roman" panose="02020603050405020304" pitchFamily="18" charset="0"/>
                      </a:rPr>
                      <m:t>}</m:t>
                    </m:r>
                  </m:oMath>
                </a14:m>
                <a:endParaRPr lang="en-US" sz="1600" dirty="0" smtClean="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 xmlns:m="http://schemas.openxmlformats.org/officeDocument/2006/math">
                    <m:r>
                      <a:rPr lang="en-US" sz="1600" i="1" dirty="0" smtClean="0">
                        <a:latin typeface="Cambria Math" panose="02040503050406030204" pitchFamily="18" charset="0"/>
                        <a:cs typeface="Times New Roman" panose="02020603050405020304" pitchFamily="18" charset="0"/>
                      </a:rPr>
                      <m:t>𝑃𝑟𝑢𝑛𝑒</m:t>
                    </m:r>
                    <m:d>
                      <m:dPr>
                        <m:ctrlPr>
                          <a:rPr lang="en-US" sz="1600" i="1" dirty="0" smtClean="0">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e>
                    </m:d>
                    <m:r>
                      <a:rPr lang="en-US" sz="1600" b="0" i="1" dirty="0"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This operation does not delete any element in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oMath>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Next to create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the list of frequent 2-itemsets from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oMath>
                </a14:m>
                <a:r>
                  <a:rPr lang="en-US" sz="1600" dirty="0" smtClean="0">
                    <a:latin typeface="Times New Roman" panose="02020603050405020304" pitchFamily="18" charset="0"/>
                    <a:cs typeface="Times New Roman" panose="02020603050405020304" pitchFamily="18" charset="0"/>
                  </a:rPr>
                  <a:t>. To do this, for each 2-itemset in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oMath>
                </a14:m>
                <a:r>
                  <a:rPr lang="en-US" sz="1600" dirty="0" smtClean="0">
                    <a:latin typeface="Times New Roman" panose="02020603050405020304" pitchFamily="18" charset="0"/>
                    <a:cs typeface="Times New Roman" panose="02020603050405020304" pitchFamily="18" charset="0"/>
                  </a:rPr>
                  <a:t>, we scan the dataset D and include the if its support count is more than </a:t>
                </a:r>
                <a:r>
                  <a:rPr lang="en-US" sz="1600" dirty="0" err="1" smtClean="0">
                    <a:latin typeface="Times New Roman" panose="02020603050405020304" pitchFamily="18" charset="0"/>
                    <a:cs typeface="Times New Roman" panose="02020603050405020304" pitchFamily="18" charset="0"/>
                  </a:rPr>
                  <a:t>minsup</a:t>
                </a:r>
                <a:r>
                  <a:rPr lang="en-US" sz="1600" dirty="0" smtClean="0">
                    <a:latin typeface="Times New Roman" panose="02020603050405020304" pitchFamily="18" charset="0"/>
                    <a:cs typeface="Times New Roman" panose="02020603050405020304" pitchFamily="18" charset="0"/>
                  </a:rPr>
                  <a:t> (=20% in our case). The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2</m:t>
                        </m:r>
                      </m:sub>
                    </m:sSub>
                  </m:oMath>
                </a14:m>
                <a:r>
                  <a:rPr lang="en-US" sz="1600" dirty="0" smtClean="0">
                    <a:latin typeface="Times New Roman" panose="02020603050405020304" pitchFamily="18" charset="0"/>
                    <a:cs typeface="Times New Roman" panose="02020603050405020304" pitchFamily="18" charset="0"/>
                  </a:rPr>
                  <a:t> obtained following the above is shown below.</a:t>
                </a: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2</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𝐹𝑟𝑒𝑞𝑢𝑒𝑛𝑡</m:t>
                      </m:r>
                      <m:r>
                        <a:rPr lang="en-US" sz="1600" b="0" i="1" smtClean="0">
                          <a:latin typeface="Cambria Math" panose="02040503050406030204" pitchFamily="18" charset="0"/>
                          <a:cs typeface="Times New Roman" panose="02020603050405020304" pitchFamily="18" charset="0"/>
                        </a:rPr>
                        <m:t> 2−</m:t>
                      </m:r>
                      <m:r>
                        <a:rPr lang="en-US" sz="1600" b="0" i="1" smtClean="0">
                          <a:latin typeface="Cambria Math" panose="02040503050406030204" pitchFamily="18" charset="0"/>
                          <a:cs typeface="Times New Roman" panose="02020603050405020304" pitchFamily="18" charset="0"/>
                        </a:rPr>
                        <m:t>𝑖𝑡𝑒𝑚𝑠𝑒𝑡𝑠</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𝑓𝑟𝑜𝑚</m:t>
                      </m:r>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2</m:t>
                          </m:r>
                        </m:sub>
                      </m:sSub>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dirty="0">
                          <a:latin typeface="Times New Roman" panose="02020603050405020304" pitchFamily="18" charset="0"/>
                          <a:cs typeface="Times New Roman" panose="02020603050405020304" pitchFamily="18" charset="0"/>
                        </a:rPr>
                        <m:t> </m:t>
                      </m:r>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385" y="579576"/>
                <a:ext cx="9171944" cy="5509200"/>
              </a:xfrm>
              <a:prstGeom prst="rect">
                <a:avLst/>
              </a:prstGeom>
              <a:blipFill>
                <a:blip r:embed="rId2"/>
                <a:stretch>
                  <a:fillRect l="-332" r="-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1206300117"/>
                  </p:ext>
                </p:extLst>
              </p:nvPr>
            </p:nvGraphicFramePr>
            <p:xfrm>
              <a:off x="1119766" y="3907857"/>
              <a:ext cx="7057181" cy="949989"/>
            </p:xfrm>
            <a:graphic>
              <a:graphicData uri="http://schemas.openxmlformats.org/drawingml/2006/table">
                <a:tbl>
                  <a:tblPr firstRow="1" bandRow="1">
                    <a:tableStyleId>{5940675A-B579-460E-94D1-54222C63F5DA}</a:tableStyleId>
                  </a:tblPr>
                  <a:tblGrid>
                    <a:gridCol w="1458954">
                      <a:extLst>
                        <a:ext uri="{9D8B030D-6E8A-4147-A177-3AD203B41FA5}">
                          <a16:colId xmlns:a16="http://schemas.microsoft.com/office/drawing/2014/main" val="167283478"/>
                        </a:ext>
                      </a:extLst>
                    </a:gridCol>
                    <a:gridCol w="831273">
                      <a:extLst>
                        <a:ext uri="{9D8B030D-6E8A-4147-A177-3AD203B41FA5}">
                          <a16:colId xmlns:a16="http://schemas.microsoft.com/office/drawing/2014/main" val="3344549541"/>
                        </a:ext>
                      </a:extLst>
                    </a:gridCol>
                    <a:gridCol w="831273">
                      <a:extLst>
                        <a:ext uri="{9D8B030D-6E8A-4147-A177-3AD203B41FA5}">
                          <a16:colId xmlns:a16="http://schemas.microsoft.com/office/drawing/2014/main" val="1517315241"/>
                        </a:ext>
                      </a:extLst>
                    </a:gridCol>
                    <a:gridCol w="794599">
                      <a:extLst>
                        <a:ext uri="{9D8B030D-6E8A-4147-A177-3AD203B41FA5}">
                          <a16:colId xmlns:a16="http://schemas.microsoft.com/office/drawing/2014/main" val="619890546"/>
                        </a:ext>
                      </a:extLst>
                    </a:gridCol>
                    <a:gridCol w="757925">
                      <a:extLst>
                        <a:ext uri="{9D8B030D-6E8A-4147-A177-3AD203B41FA5}">
                          <a16:colId xmlns:a16="http://schemas.microsoft.com/office/drawing/2014/main" val="2884081392"/>
                        </a:ext>
                      </a:extLst>
                    </a:gridCol>
                    <a:gridCol w="831273">
                      <a:extLst>
                        <a:ext uri="{9D8B030D-6E8A-4147-A177-3AD203B41FA5}">
                          <a16:colId xmlns:a16="http://schemas.microsoft.com/office/drawing/2014/main" val="943840839"/>
                        </a:ext>
                      </a:extLst>
                    </a:gridCol>
                    <a:gridCol w="806823">
                      <a:extLst>
                        <a:ext uri="{9D8B030D-6E8A-4147-A177-3AD203B41FA5}">
                          <a16:colId xmlns:a16="http://schemas.microsoft.com/office/drawing/2014/main" val="2988766300"/>
                        </a:ext>
                      </a:extLst>
                    </a:gridCol>
                    <a:gridCol w="745061">
                      <a:extLst>
                        <a:ext uri="{9D8B030D-6E8A-4147-A177-3AD203B41FA5}">
                          <a16:colId xmlns:a16="http://schemas.microsoft.com/office/drawing/2014/main" val="2882860810"/>
                        </a:ext>
                      </a:extLst>
                    </a:gridCol>
                  </a:tblGrid>
                  <a:tr h="493227">
                    <a:tc>
                      <a:txBody>
                        <a:bodyPr/>
                        <a:lstStyle/>
                        <a:p>
                          <a:pPr algn="ctr"/>
                          <a:r>
                            <a:rPr lang="en-US" sz="1600" b="0" dirty="0" smtClean="0">
                              <a:latin typeface="Times New Roman" panose="02020603050405020304" pitchFamily="18" charset="0"/>
                              <a:cs typeface="Times New Roman" panose="02020603050405020304" pitchFamily="18" charset="0"/>
                            </a:rPr>
                            <a:t>Frequent 2-Itemset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{2,3}</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{2,4}</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{3,5}</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{3,7}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{5,6}</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{5,7}</m:t>
                                </m:r>
                              </m:oMath>
                            </m:oMathPara>
                          </a14:m>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{6,7}</m:t>
                                </m:r>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7965599"/>
                      </a:ext>
                    </a:extLst>
                  </a:tr>
                  <a:tr h="370869">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1206300117"/>
                  </p:ext>
                </p:extLst>
              </p:nvPr>
            </p:nvGraphicFramePr>
            <p:xfrm>
              <a:off x="1119766" y="3907857"/>
              <a:ext cx="7057181" cy="949989"/>
            </p:xfrm>
            <a:graphic>
              <a:graphicData uri="http://schemas.openxmlformats.org/drawingml/2006/table">
                <a:tbl>
                  <a:tblPr firstRow="1" bandRow="1">
                    <a:tableStyleId>{5940675A-B579-460E-94D1-54222C63F5DA}</a:tableStyleId>
                  </a:tblPr>
                  <a:tblGrid>
                    <a:gridCol w="1458954">
                      <a:extLst>
                        <a:ext uri="{9D8B030D-6E8A-4147-A177-3AD203B41FA5}">
                          <a16:colId xmlns:a16="http://schemas.microsoft.com/office/drawing/2014/main" val="167283478"/>
                        </a:ext>
                      </a:extLst>
                    </a:gridCol>
                    <a:gridCol w="831273">
                      <a:extLst>
                        <a:ext uri="{9D8B030D-6E8A-4147-A177-3AD203B41FA5}">
                          <a16:colId xmlns:a16="http://schemas.microsoft.com/office/drawing/2014/main" val="3344549541"/>
                        </a:ext>
                      </a:extLst>
                    </a:gridCol>
                    <a:gridCol w="831273">
                      <a:extLst>
                        <a:ext uri="{9D8B030D-6E8A-4147-A177-3AD203B41FA5}">
                          <a16:colId xmlns:a16="http://schemas.microsoft.com/office/drawing/2014/main" val="1517315241"/>
                        </a:ext>
                      </a:extLst>
                    </a:gridCol>
                    <a:gridCol w="794599">
                      <a:extLst>
                        <a:ext uri="{9D8B030D-6E8A-4147-A177-3AD203B41FA5}">
                          <a16:colId xmlns:a16="http://schemas.microsoft.com/office/drawing/2014/main" val="619890546"/>
                        </a:ext>
                      </a:extLst>
                    </a:gridCol>
                    <a:gridCol w="757925">
                      <a:extLst>
                        <a:ext uri="{9D8B030D-6E8A-4147-A177-3AD203B41FA5}">
                          <a16:colId xmlns:a16="http://schemas.microsoft.com/office/drawing/2014/main" val="2884081392"/>
                        </a:ext>
                      </a:extLst>
                    </a:gridCol>
                    <a:gridCol w="831273">
                      <a:extLst>
                        <a:ext uri="{9D8B030D-6E8A-4147-A177-3AD203B41FA5}">
                          <a16:colId xmlns:a16="http://schemas.microsoft.com/office/drawing/2014/main" val="943840839"/>
                        </a:ext>
                      </a:extLst>
                    </a:gridCol>
                    <a:gridCol w="806823">
                      <a:extLst>
                        <a:ext uri="{9D8B030D-6E8A-4147-A177-3AD203B41FA5}">
                          <a16:colId xmlns:a16="http://schemas.microsoft.com/office/drawing/2014/main" val="2988766300"/>
                        </a:ext>
                      </a:extLst>
                    </a:gridCol>
                    <a:gridCol w="745061">
                      <a:extLst>
                        <a:ext uri="{9D8B030D-6E8A-4147-A177-3AD203B41FA5}">
                          <a16:colId xmlns:a16="http://schemas.microsoft.com/office/drawing/2014/main" val="2882860810"/>
                        </a:ext>
                      </a:extLst>
                    </a:gridCol>
                  </a:tblGrid>
                  <a:tr h="579120">
                    <a:tc>
                      <a:txBody>
                        <a:bodyPr/>
                        <a:lstStyle/>
                        <a:p>
                          <a:pPr algn="ctr"/>
                          <a:r>
                            <a:rPr lang="en-US" sz="1600" b="0" dirty="0" smtClean="0">
                              <a:latin typeface="Times New Roman" panose="02020603050405020304" pitchFamily="18" charset="0"/>
                              <a:cs typeface="Times New Roman" panose="02020603050405020304" pitchFamily="18" charset="0"/>
                            </a:rPr>
                            <a:t>Frequent 2-Itemset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177206" t="-3158" r="-577206" b="-69474"/>
                          </a:stretch>
                        </a:blipFill>
                      </a:tcPr>
                    </a:tc>
                    <a:tc>
                      <a:txBody>
                        <a:bodyPr/>
                        <a:lstStyle/>
                        <a:p>
                          <a:endParaRPr lang="en-US"/>
                        </a:p>
                      </a:txBody>
                      <a:tcPr anchor="ctr">
                        <a:blipFill>
                          <a:blip r:embed="rId3"/>
                          <a:stretch>
                            <a:fillRect l="-275182" t="-3158" r="-472993" b="-69474"/>
                          </a:stretch>
                        </a:blipFill>
                      </a:tcPr>
                    </a:tc>
                    <a:tc>
                      <a:txBody>
                        <a:bodyPr/>
                        <a:lstStyle/>
                        <a:p>
                          <a:endParaRPr lang="en-US"/>
                        </a:p>
                      </a:txBody>
                      <a:tcPr anchor="ctr">
                        <a:blipFill>
                          <a:blip r:embed="rId3"/>
                          <a:stretch>
                            <a:fillRect l="-395385" t="-3158" r="-398462" b="-69474"/>
                          </a:stretch>
                        </a:blipFill>
                      </a:tcPr>
                    </a:tc>
                    <a:tc>
                      <a:txBody>
                        <a:bodyPr/>
                        <a:lstStyle/>
                        <a:p>
                          <a:endParaRPr lang="en-US"/>
                        </a:p>
                      </a:txBody>
                      <a:tcPr anchor="ctr">
                        <a:blipFill>
                          <a:blip r:embed="rId3"/>
                          <a:stretch>
                            <a:fillRect l="-515200" t="-3158" r="-314400" b="-69474"/>
                          </a:stretch>
                        </a:blipFill>
                      </a:tcPr>
                    </a:tc>
                    <a:tc>
                      <a:txBody>
                        <a:bodyPr/>
                        <a:lstStyle/>
                        <a:p>
                          <a:endParaRPr lang="en-US"/>
                        </a:p>
                      </a:txBody>
                      <a:tcPr anchor="ctr">
                        <a:blipFill>
                          <a:blip r:embed="rId3"/>
                          <a:stretch>
                            <a:fillRect l="-565441" t="-3158" r="-188971" b="-69474"/>
                          </a:stretch>
                        </a:blipFill>
                      </a:tcPr>
                    </a:tc>
                    <a:tc>
                      <a:txBody>
                        <a:bodyPr/>
                        <a:lstStyle/>
                        <a:p>
                          <a:endParaRPr lang="en-US"/>
                        </a:p>
                      </a:txBody>
                      <a:tcPr anchor="ctr">
                        <a:blipFill>
                          <a:blip r:embed="rId3"/>
                          <a:stretch>
                            <a:fillRect l="-680451" t="-3158" r="-93233" b="-69474"/>
                          </a:stretch>
                        </a:blipFill>
                      </a:tcPr>
                    </a:tc>
                    <a:tc>
                      <a:txBody>
                        <a:bodyPr/>
                        <a:lstStyle/>
                        <a:p>
                          <a:endParaRPr lang="en-US"/>
                        </a:p>
                      </a:txBody>
                      <a:tcPr anchor="ctr">
                        <a:blipFill>
                          <a:blip r:embed="rId3"/>
                          <a:stretch>
                            <a:fillRect l="-850820" t="-3158" r="-1639" b="-69474"/>
                          </a:stretch>
                        </a:blipFill>
                      </a:tcPr>
                    </a:tc>
                    <a:extLst>
                      <a:ext uri="{0D108BD9-81ED-4DB2-BD59-A6C34878D82A}">
                        <a16:rowId xmlns:a16="http://schemas.microsoft.com/office/drawing/2014/main" val="1577965599"/>
                      </a:ext>
                    </a:extLst>
                  </a:tr>
                  <a:tr h="370869">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Fallback>
      </mc:AlternateContent>
    </p:spTree>
    <p:extLst>
      <p:ext uri="{BB962C8B-B14F-4D97-AF65-F5344CB8AC3E}">
        <p14:creationId xmlns:p14="http://schemas.microsoft.com/office/powerpoint/2010/main" val="2193120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 to frequent </a:t>
            </a:r>
            <a:r>
              <a:rPr lang="en-US" sz="3000" dirty="0" err="1" smtClean="0">
                <a:solidFill>
                  <a:srgbClr val="A50021"/>
                </a:solidFill>
                <a:latin typeface="Times New Roman" pitchFamily="18" charset="0"/>
                <a:cs typeface="Times New Roman" pitchFamily="18" charset="0"/>
              </a:rPr>
              <a:t>itemsets</a:t>
            </a:r>
            <a:r>
              <a:rPr lang="en-US" sz="3000" dirty="0" smtClean="0">
                <a:solidFill>
                  <a:srgbClr val="A50021"/>
                </a:solidFill>
                <a:latin typeface="Times New Roman" pitchFamily="18" charset="0"/>
                <a:cs typeface="Times New Roman" pitchFamily="18" charset="0"/>
              </a:rPr>
              <a:t> generation (Contd..)</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164014" y="744705"/>
                <a:ext cx="9171944" cy="8217634"/>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r>
                        <a:rPr lang="en-US" sz="1600" i="1" u="sng" dirty="0" smtClean="0">
                          <a:latin typeface="Cambria Math" panose="02040503050406030204" pitchFamily="18" charset="0"/>
                          <a:cs typeface="Times New Roman" panose="02020603050405020304" pitchFamily="18" charset="0"/>
                        </a:rPr>
                        <m:t>𝐾</m:t>
                      </m:r>
                      <m:r>
                        <a:rPr lang="en-US" sz="1600" i="1" u="sng" dirty="0" smtClean="0">
                          <a:latin typeface="Cambria Math" panose="02040503050406030204" pitchFamily="18" charset="0"/>
                          <a:cs typeface="Times New Roman" panose="02020603050405020304" pitchFamily="18" charset="0"/>
                        </a:rPr>
                        <m:t>=3         //</m:t>
                      </m:r>
                      <m:r>
                        <a:rPr lang="en-US" sz="1600" i="1" u="sng" dirty="0" smtClean="0">
                          <a:latin typeface="Cambria Math" panose="02040503050406030204" pitchFamily="18" charset="0"/>
                          <a:cs typeface="Times New Roman" panose="02020603050405020304" pitchFamily="18" charset="0"/>
                        </a:rPr>
                        <m:t>𝐿𝑒𝑣𝑒𝑙</m:t>
                      </m:r>
                      <m:r>
                        <a:rPr lang="en-US" sz="1600" i="1" u="sng" dirty="0" smtClean="0">
                          <a:latin typeface="Cambria Math" panose="02040503050406030204" pitchFamily="18" charset="0"/>
                          <a:cs typeface="Times New Roman" panose="02020603050405020304" pitchFamily="18" charset="0"/>
                        </a:rPr>
                        <m:t>−3  </m:t>
                      </m:r>
                      <m:r>
                        <a:rPr lang="en-US" sz="1600" i="1" u="sng" dirty="0" smtClean="0">
                          <a:latin typeface="Cambria Math" panose="02040503050406030204" pitchFamily="18" charset="0"/>
                          <a:cs typeface="Times New Roman" panose="02020603050405020304" pitchFamily="18" charset="0"/>
                        </a:rPr>
                        <m:t>𝑠𝑒𝑎𝑟𝑐h</m:t>
                      </m:r>
                    </m:oMath>
                  </m:oMathPara>
                </a14:m>
                <a:endParaRPr lang="en-US" sz="1600" u="sng"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We repeat Level-3 search as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Φ</m:t>
                    </m:r>
                  </m:oMath>
                </a14:m>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Apriori</a:t>
                </a:r>
                <a:r>
                  <a:rPr lang="en-US" sz="1600" dirty="0">
                    <a:latin typeface="Times New Roman" panose="02020603050405020304" pitchFamily="18" charset="0"/>
                    <a:cs typeface="Times New Roman" panose="02020603050405020304" pitchFamily="18" charset="0"/>
                  </a:rPr>
                  <a:t>-gen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2</m:t>
                        </m:r>
                      </m:sub>
                    </m:sSub>
                  </m:oMath>
                </a14:m>
                <a:r>
                  <a:rPr lang="en-US" sz="1600" dirty="0">
                    <a:latin typeface="Times New Roman" panose="02020603050405020304" pitchFamily="18" charset="0"/>
                    <a:cs typeface="Times New Roman" panose="02020603050405020304" pitchFamily="18" charset="0"/>
                  </a:rPr>
                  <a:t>) produces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3</m:t>
                        </m:r>
                      </m:sub>
                    </m:sSub>
                    <m:r>
                      <a:rPr lang="en-US"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shown below</a:t>
                </a:r>
              </a:p>
              <a:p>
                <a:pPr algn="just"/>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3</m:t>
                          </m:r>
                        </m:sub>
                      </m:sSub>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3,5,7</m:t>
                          </m:r>
                        </m:e>
                      </m:d>
                      <m:r>
                        <a:rPr lang="en-US" sz="1600" i="1">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5,6,7}</m:t>
                          </m:r>
                        </m:e>
                      </m:d>
                    </m:oMath>
                  </m:oMathPara>
                </a14:m>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Next we scan entire data set D to update the support count of the 3-itemsets in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𝐶</m:t>
                        </m:r>
                      </m:e>
                      <m:sub>
                        <m:r>
                          <a:rPr lang="en-US" sz="1600" i="1">
                            <a:latin typeface="Cambria Math" panose="02040503050406030204" pitchFamily="18" charset="0"/>
                            <a:cs typeface="Times New Roman" panose="02020603050405020304" pitchFamily="18" charset="0"/>
                          </a:rPr>
                          <m:t>3</m:t>
                        </m:r>
                      </m:sub>
                    </m:sSub>
                    <m:r>
                      <a:rPr lang="en-US" sz="160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which produces the list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3</m:t>
                        </m:r>
                      </m:sub>
                    </m:sSub>
                  </m:oMath>
                </a14:m>
                <a:r>
                  <a:rPr lang="en-US" sz="1600" dirty="0">
                    <a:latin typeface="Times New Roman" panose="02020603050405020304" pitchFamily="18" charset="0"/>
                    <a:cs typeface="Times New Roman" panose="02020603050405020304" pitchFamily="18" charset="0"/>
                  </a:rPr>
                  <a:t> as below</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i="1" u="sng" dirty="0">
                          <a:latin typeface="Cambria Math" panose="02040503050406030204" pitchFamily="18" charset="0"/>
                          <a:cs typeface="Times New Roman" panose="02020603050405020304" pitchFamily="18" charset="0"/>
                        </a:rPr>
                        <m:t>𝐾</m:t>
                      </m:r>
                      <m:r>
                        <a:rPr lang="en-US" sz="1600" i="1" u="sng" dirty="0">
                          <a:latin typeface="Cambria Math" panose="02040503050406030204" pitchFamily="18" charset="0"/>
                          <a:cs typeface="Times New Roman" panose="02020603050405020304" pitchFamily="18" charset="0"/>
                        </a:rPr>
                        <m:t>=4         //</m:t>
                      </m:r>
                      <m:r>
                        <a:rPr lang="en-US" sz="1600" i="1" u="sng" dirty="0">
                          <a:latin typeface="Cambria Math" panose="02040503050406030204" pitchFamily="18" charset="0"/>
                          <a:cs typeface="Times New Roman" panose="02020603050405020304" pitchFamily="18" charset="0"/>
                        </a:rPr>
                        <m:t>𝐿𝑒𝑣𝑒𝑙</m:t>
                      </m:r>
                      <m:r>
                        <a:rPr lang="en-US" sz="1600" i="1" u="sng" dirty="0">
                          <a:latin typeface="Cambria Math" panose="02040503050406030204" pitchFamily="18" charset="0"/>
                          <a:cs typeface="Times New Roman" panose="02020603050405020304" pitchFamily="18" charset="0"/>
                        </a:rPr>
                        <m:t>−4  </m:t>
                      </m:r>
                      <m:r>
                        <a:rPr lang="en-US" sz="1600" i="1" u="sng" dirty="0">
                          <a:latin typeface="Cambria Math" panose="02040503050406030204" pitchFamily="18" charset="0"/>
                          <a:cs typeface="Times New Roman" panose="02020603050405020304" pitchFamily="18" charset="0"/>
                        </a:rPr>
                        <m:t>𝑠𝑒𝑎𝑟𝑐h</m:t>
                      </m:r>
                    </m:oMath>
                  </m:oMathPara>
                </a14:m>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3</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Φ</m:t>
                    </m:r>
                  </m:oMath>
                </a14:m>
                <a:r>
                  <a:rPr lang="en-US" sz="1600" dirty="0" smtClean="0">
                    <a:latin typeface="Times New Roman" panose="02020603050405020304" pitchFamily="18" charset="0"/>
                    <a:cs typeface="Times New Roman" panose="02020603050405020304" pitchFamily="18" charset="0"/>
                  </a:rPr>
                  <a:t>, we are to repeat the level-wise search.</a:t>
                </a:r>
              </a:p>
              <a:p>
                <a:pPr algn="just"/>
                <a:r>
                  <a:rPr lang="en-US" sz="1600" dirty="0" smtClean="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3</m:t>
                        </m:r>
                      </m:sub>
                    </m:sSub>
                  </m:oMath>
                </a14:m>
                <a:r>
                  <a:rPr lang="en-US" sz="1600" dirty="0" smtClean="0">
                    <a:latin typeface="Times New Roman" panose="02020603050405020304" pitchFamily="18" charset="0"/>
                    <a:cs typeface="Times New Roman" panose="02020603050405020304" pitchFamily="18" charset="0"/>
                  </a:rPr>
                  <a:t> contains only one element, so </a:t>
                </a:r>
                <a:r>
                  <a:rPr lang="en-US" sz="1600" dirty="0" err="1" smtClean="0">
                    <a:latin typeface="Times New Roman" panose="02020603050405020304" pitchFamily="18" charset="0"/>
                    <a:cs typeface="Times New Roman" panose="02020603050405020304" pitchFamily="18" charset="0"/>
                  </a:rPr>
                  <a:t>Apriori</a:t>
                </a:r>
                <a:r>
                  <a:rPr lang="en-US" sz="1600" dirty="0" smtClean="0">
                    <a:latin typeface="Times New Roman" panose="02020603050405020304" pitchFamily="18" charset="0"/>
                    <a:cs typeface="Times New Roman" panose="02020603050405020304" pitchFamily="18" charset="0"/>
                  </a:rPr>
                  <a:t>-gen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3</m:t>
                        </m:r>
                      </m:sub>
                    </m:sSub>
                  </m:oMath>
                </a14:m>
                <a:r>
                  <a:rPr lang="en-US" sz="1600" dirty="0" smtClean="0">
                    <a:latin typeface="Times New Roman" panose="02020603050405020304" pitchFamily="18" charset="0"/>
                    <a:cs typeface="Times New Roman" panose="02020603050405020304" pitchFamily="18" charset="0"/>
                  </a:rPr>
                  <a:t>) is not </a:t>
                </a:r>
                <a:r>
                  <a:rPr lang="en-US" sz="1600" dirty="0" err="1" smtClean="0">
                    <a:latin typeface="Times New Roman" panose="02020603050405020304" pitchFamily="18" charset="0"/>
                    <a:cs typeface="Times New Roman" panose="02020603050405020304" pitchFamily="18" charset="0"/>
                  </a:rPr>
                  <a:t>invocable</a:t>
                </a:r>
                <a:r>
                  <a:rPr lang="en-US" sz="1600" dirty="0" smtClean="0">
                    <a:latin typeface="Times New Roman" panose="02020603050405020304" pitchFamily="18" charset="0"/>
                    <a:cs typeface="Times New Roman" panose="02020603050405020304" pitchFamily="18" charset="0"/>
                  </a:rPr>
                  <a:t>. That is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𝐶</m:t>
                        </m:r>
                      </m:e>
                      <m:sub>
                        <m:r>
                          <a:rPr lang="en-US" sz="1600" b="0" i="1" smtClean="0">
                            <a:latin typeface="Cambria Math" panose="02040503050406030204" pitchFamily="18" charset="0"/>
                            <a:cs typeface="Times New Roman" panose="02020603050405020304" pitchFamily="18" charset="0"/>
                          </a:rPr>
                          <m:t>4</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Φ</m:t>
                    </m:r>
                  </m:oMath>
                </a14:m>
                <a:r>
                  <a:rPr lang="en-US" sz="1600" dirty="0" smtClean="0">
                    <a:latin typeface="Times New Roman" panose="02020603050405020304" pitchFamily="18" charset="0"/>
                    <a:cs typeface="Times New Roman" panose="02020603050405020304" pitchFamily="18" charset="0"/>
                  </a:rPr>
                  <a:t>. As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𝐶</m:t>
                        </m:r>
                      </m:e>
                      <m:sub>
                        <m:r>
                          <a:rPr lang="en-US" sz="1600" b="0" i="1" smtClean="0">
                            <a:latin typeface="Cambria Math" panose="02040503050406030204" pitchFamily="18" charset="0"/>
                            <a:cs typeface="Times New Roman" panose="02020603050405020304" pitchFamily="18" charset="0"/>
                          </a:rPr>
                          <m:t>4</m:t>
                        </m:r>
                      </m:sub>
                    </m:sSub>
                  </m:oMath>
                </a14:m>
                <a:r>
                  <a:rPr lang="en-US" sz="1600" dirty="0" smtClean="0">
                    <a:latin typeface="Times New Roman" panose="02020603050405020304" pitchFamily="18" charset="0"/>
                    <a:cs typeface="Times New Roman" panose="02020603050405020304" pitchFamily="18" charset="0"/>
                  </a:rPr>
                  <a:t> is empty set, so also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4</m:t>
                        </m:r>
                      </m:sub>
                    </m:sSub>
                  </m:oMath>
                </a14:m>
                <a:r>
                  <a:rPr lang="en-US" sz="1600" dirty="0" smtClean="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left"/>
                    </m:oMathParaPr>
                    <m:oMath xmlns:m="http://schemas.openxmlformats.org/officeDocument/2006/math">
                      <m:r>
                        <a:rPr lang="en-US" sz="1600" i="1" u="sng" dirty="0">
                          <a:latin typeface="Cambria Math" panose="02040503050406030204" pitchFamily="18" charset="0"/>
                          <a:cs typeface="Times New Roman" panose="02020603050405020304" pitchFamily="18" charset="0"/>
                        </a:rPr>
                        <m:t>𝐾</m:t>
                      </m:r>
                      <m:r>
                        <a:rPr lang="en-US" sz="1600" i="1" u="sng" dirty="0">
                          <a:latin typeface="Cambria Math" panose="02040503050406030204" pitchFamily="18" charset="0"/>
                          <a:cs typeface="Times New Roman" panose="02020603050405020304" pitchFamily="18" charset="0"/>
                        </a:rPr>
                        <m:t>=5         //</m:t>
                      </m:r>
                      <m:r>
                        <a:rPr lang="en-US" sz="1600" i="1" u="sng" dirty="0">
                          <a:latin typeface="Cambria Math" panose="02040503050406030204" pitchFamily="18" charset="0"/>
                          <a:cs typeface="Times New Roman" panose="02020603050405020304" pitchFamily="18" charset="0"/>
                        </a:rPr>
                        <m:t>𝐿𝑒𝑣𝑒𝑙</m:t>
                      </m:r>
                      <m:r>
                        <a:rPr lang="en-US" sz="1600" i="1" u="sng" dirty="0">
                          <a:latin typeface="Cambria Math" panose="02040503050406030204" pitchFamily="18" charset="0"/>
                          <a:cs typeface="Times New Roman" panose="02020603050405020304" pitchFamily="18" charset="0"/>
                        </a:rPr>
                        <m:t>−5  </m:t>
                      </m:r>
                      <m:r>
                        <a:rPr lang="en-US" sz="1600" i="1" u="sng" dirty="0">
                          <a:latin typeface="Cambria Math" panose="02040503050406030204" pitchFamily="18" charset="0"/>
                          <a:cs typeface="Times New Roman" panose="02020603050405020304" pitchFamily="18" charset="0"/>
                        </a:rPr>
                        <m:t>𝑠𝑒𝑎𝑟𝑐h</m:t>
                      </m:r>
                    </m:oMath>
                  </m:oMathPara>
                </a14:m>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4</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Φ</m:t>
                    </m:r>
                  </m:oMath>
                </a14:m>
                <a:r>
                  <a:rPr lang="en-US" sz="1600" dirty="0" smtClean="0">
                    <a:latin typeface="Times New Roman" panose="02020603050405020304" pitchFamily="18" charset="0"/>
                    <a:cs typeface="Times New Roman" panose="02020603050405020304" pitchFamily="18" charset="0"/>
                  </a:rPr>
                  <a:t>, so search comes to an end.</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u="sng" dirty="0" smtClean="0">
                    <a:latin typeface="Times New Roman" panose="02020603050405020304" pitchFamily="18" charset="0"/>
                    <a:cs typeface="Times New Roman" panose="02020603050405020304" pitchFamily="18" charset="0"/>
                  </a:rPr>
                  <a:t>Frequent </a:t>
                </a:r>
                <a:r>
                  <a:rPr lang="en-US" sz="1600" u="sng" dirty="0" err="1" smtClean="0">
                    <a:latin typeface="Times New Roman" panose="02020603050405020304" pitchFamily="18" charset="0"/>
                    <a:cs typeface="Times New Roman" panose="02020603050405020304" pitchFamily="18" charset="0"/>
                  </a:rPr>
                  <a:t>itemsets</a:t>
                </a:r>
                <a:endParaRPr lang="en-US" sz="1600" u="sng"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The </a:t>
                </a:r>
                <a:r>
                  <a:rPr lang="en-US" sz="1600" dirty="0" err="1" smtClean="0">
                    <a:latin typeface="Times New Roman" panose="02020603050405020304" pitchFamily="18" charset="0"/>
                    <a:cs typeface="Times New Roman" panose="02020603050405020304" pitchFamily="18" charset="0"/>
                  </a:rPr>
                  <a:t>Apriori</a:t>
                </a:r>
                <a:r>
                  <a:rPr lang="en-US" sz="1600" dirty="0" smtClean="0">
                    <a:latin typeface="Times New Roman" panose="02020603050405020304" pitchFamily="18" charset="0"/>
                    <a:cs typeface="Times New Roman" panose="02020603050405020304" pitchFamily="18" charset="0"/>
                  </a:rPr>
                  <a:t> algorithm produces frequent </a:t>
                </a:r>
                <a:r>
                  <a:rPr lang="en-US" sz="1600" dirty="0" err="1" smtClean="0">
                    <a:latin typeface="Times New Roman" panose="02020603050405020304" pitchFamily="18" charset="0"/>
                    <a:cs typeface="Times New Roman" panose="02020603050405020304" pitchFamily="18" charset="0"/>
                  </a:rPr>
                  <a:t>itemsets</a:t>
                </a:r>
                <a:r>
                  <a:rPr lang="en-US" sz="1600" dirty="0" smtClean="0">
                    <a:latin typeface="Times New Roman" panose="02020603050405020304" pitchFamily="18" charset="0"/>
                    <a:cs typeface="Times New Roman" panose="02020603050405020304" pitchFamily="18" charset="0"/>
                  </a:rPr>
                  <a:t> as L=</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1</m:t>
                        </m:r>
                      </m:sub>
                    </m:sSub>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2</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i="1">
                            <a:latin typeface="Cambria Math" panose="02040503050406030204" pitchFamily="18" charset="0"/>
                            <a:cs typeface="Times New Roman" panose="02020603050405020304" pitchFamily="18" charset="0"/>
                          </a:rPr>
                          <m:t>3</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4</m:t>
                        </m:r>
                      </m:sub>
                    </m:sSub>
                  </m:oMath>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={{2},{3},{4},{5},{6},{7},{8},{2,3},{2,4},{3,5},{3,7},{5,6},{5,7},{6,7},{3,5,7}}</m:t>
                      </m:r>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64014" y="744705"/>
                <a:ext cx="9171944" cy="8217634"/>
              </a:xfrm>
              <a:prstGeom prst="rect">
                <a:avLst/>
              </a:prstGeom>
              <a:blipFill>
                <a:blip r:embed="rId2"/>
                <a:stretch>
                  <a:fillRect l="-399" r="-332"/>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18943256"/>
                  </p:ext>
                </p:extLst>
              </p:nvPr>
            </p:nvGraphicFramePr>
            <p:xfrm>
              <a:off x="164014" y="2562651"/>
              <a:ext cx="4049063" cy="864096"/>
            </p:xfrm>
            <a:graphic>
              <a:graphicData uri="http://schemas.openxmlformats.org/drawingml/2006/table">
                <a:tbl>
                  <a:tblPr firstRow="1" bandRow="1">
                    <a:tableStyleId>{5940675A-B579-460E-94D1-54222C63F5DA}</a:tableStyleId>
                  </a:tblPr>
                  <a:tblGrid>
                    <a:gridCol w="2579394">
                      <a:extLst>
                        <a:ext uri="{9D8B030D-6E8A-4147-A177-3AD203B41FA5}">
                          <a16:colId xmlns:a16="http://schemas.microsoft.com/office/drawing/2014/main" val="167283478"/>
                        </a:ext>
                      </a:extLst>
                    </a:gridCol>
                    <a:gridCol w="1469669">
                      <a:extLst>
                        <a:ext uri="{9D8B030D-6E8A-4147-A177-3AD203B41FA5}">
                          <a16:colId xmlns:a16="http://schemas.microsoft.com/office/drawing/2014/main" val="3344549541"/>
                        </a:ext>
                      </a:extLst>
                    </a:gridCol>
                  </a:tblGrid>
                  <a:tr h="493227">
                    <a:tc>
                      <a:txBody>
                        <a:bodyPr/>
                        <a:lstStyle/>
                        <a:p>
                          <a:pPr algn="ctr"/>
                          <a:r>
                            <a:rPr lang="en-US" sz="1600" b="0" dirty="0" smtClean="0">
                              <a:latin typeface="Times New Roman" panose="02020603050405020304" pitchFamily="18" charset="0"/>
                              <a:cs typeface="Times New Roman" panose="02020603050405020304" pitchFamily="18" charset="0"/>
                            </a:rPr>
                            <a:t>Frequent 3-Itemset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cs typeface="Times New Roman" panose="02020603050405020304" pitchFamily="18" charset="0"/>
                                  </a:rPr>
                                  <m:t>{3,5,7}</m:t>
                                </m:r>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7965599"/>
                      </a:ext>
                    </a:extLst>
                  </a:tr>
                  <a:tr h="370869">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18943256"/>
                  </p:ext>
                </p:extLst>
              </p:nvPr>
            </p:nvGraphicFramePr>
            <p:xfrm>
              <a:off x="164014" y="2562651"/>
              <a:ext cx="4049063" cy="864096"/>
            </p:xfrm>
            <a:graphic>
              <a:graphicData uri="http://schemas.openxmlformats.org/drawingml/2006/table">
                <a:tbl>
                  <a:tblPr firstRow="1" bandRow="1">
                    <a:tableStyleId>{5940675A-B579-460E-94D1-54222C63F5DA}</a:tableStyleId>
                  </a:tblPr>
                  <a:tblGrid>
                    <a:gridCol w="2579394">
                      <a:extLst>
                        <a:ext uri="{9D8B030D-6E8A-4147-A177-3AD203B41FA5}">
                          <a16:colId xmlns:a16="http://schemas.microsoft.com/office/drawing/2014/main" val="167283478"/>
                        </a:ext>
                      </a:extLst>
                    </a:gridCol>
                    <a:gridCol w="1469669">
                      <a:extLst>
                        <a:ext uri="{9D8B030D-6E8A-4147-A177-3AD203B41FA5}">
                          <a16:colId xmlns:a16="http://schemas.microsoft.com/office/drawing/2014/main" val="3344549541"/>
                        </a:ext>
                      </a:extLst>
                    </a:gridCol>
                  </a:tblGrid>
                  <a:tr h="493227">
                    <a:tc>
                      <a:txBody>
                        <a:bodyPr/>
                        <a:lstStyle/>
                        <a:p>
                          <a:pPr algn="ctr"/>
                          <a:r>
                            <a:rPr lang="en-US" sz="1600" b="0" dirty="0" smtClean="0">
                              <a:latin typeface="Times New Roman" panose="02020603050405020304" pitchFamily="18" charset="0"/>
                              <a:cs typeface="Times New Roman" panose="02020603050405020304" pitchFamily="18" charset="0"/>
                            </a:rPr>
                            <a:t>Frequent 3-Itemset</a:t>
                          </a:r>
                          <a:endParaRPr lang="en-US" sz="1600" b="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3"/>
                          <a:stretch>
                            <a:fillRect l="-175620" t="-1220" r="-826" b="-79268"/>
                          </a:stretch>
                        </a:blipFill>
                      </a:tcPr>
                    </a:tc>
                    <a:extLst>
                      <a:ext uri="{0D108BD9-81ED-4DB2-BD59-A6C34878D82A}">
                        <a16:rowId xmlns:a16="http://schemas.microsoft.com/office/drawing/2014/main" val="1577965599"/>
                      </a:ext>
                    </a:extLst>
                  </a:tr>
                  <a:tr h="370869">
                    <a:tc>
                      <a:txBody>
                        <a:bodyPr/>
                        <a:lstStyle/>
                        <a:p>
                          <a:pPr algn="ctr"/>
                          <a:r>
                            <a:rPr lang="en-US" sz="1400" dirty="0" smtClean="0">
                              <a:latin typeface="Times New Roman" panose="02020603050405020304" pitchFamily="18" charset="0"/>
                              <a:cs typeface="Times New Roman" panose="02020603050405020304" pitchFamily="18" charset="0"/>
                            </a:rPr>
                            <a:t>Support Count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0018807"/>
                      </a:ext>
                    </a:extLst>
                  </a:tr>
                </a:tbl>
              </a:graphicData>
            </a:graphic>
          </p:graphicFrame>
        </mc:Fallback>
      </mc:AlternateContent>
      <mc:AlternateContent xmlns:mc="http://schemas.openxmlformats.org/markup-compatibility/2006" xmlns:a14="http://schemas.microsoft.com/office/drawing/2010/main">
        <mc:Choice Requires="a14">
          <p:sp>
            <p:nvSpPr>
              <p:cNvPr id="3" name="Rectangle 2"/>
              <p:cNvSpPr/>
              <p:nvPr/>
            </p:nvSpPr>
            <p:spPr>
              <a:xfrm>
                <a:off x="60086" y="2223193"/>
                <a:ext cx="6993525" cy="33855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𝐿</m:t>
                          </m:r>
                        </m:e>
                        <m:sub>
                          <m:r>
                            <a:rPr lang="en-US" sz="1600" b="0" i="1" smtClean="0">
                              <a:latin typeface="Cambria Math" panose="02040503050406030204" pitchFamily="18" charset="0"/>
                              <a:cs typeface="Times New Roman" panose="02020603050405020304" pitchFamily="18" charset="0"/>
                            </a:rPr>
                            <m:t>3</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𝐹𝑟𝑒𝑞𝑢𝑒𝑛𝑡</m:t>
                      </m:r>
                      <m:r>
                        <a:rPr lang="en-US" sz="1600" i="1">
                          <a:latin typeface="Cambria Math" panose="02040503050406030204" pitchFamily="18" charset="0"/>
                          <a:cs typeface="Times New Roman" panose="02020603050405020304" pitchFamily="18" charset="0"/>
                        </a:rPr>
                        <m:t> 3−</m:t>
                      </m:r>
                      <m:r>
                        <a:rPr lang="en-US" sz="1600" i="1">
                          <a:latin typeface="Cambria Math" panose="02040503050406030204" pitchFamily="18" charset="0"/>
                          <a:cs typeface="Times New Roman" panose="02020603050405020304" pitchFamily="18" charset="0"/>
                        </a:rPr>
                        <m:t>𝑖𝑡𝑒𝑚𝑠𝑒𝑡𝑠</m:t>
                      </m:r>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𝑓𝑟𝑜𝑚</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𝐶</m:t>
                          </m:r>
                        </m:e>
                        <m:sub>
                          <m:r>
                            <a:rPr lang="en-US" sz="1600" b="0" i="1" smtClean="0">
                              <a:latin typeface="Cambria Math" panose="02040503050406030204" pitchFamily="18" charset="0"/>
                              <a:cs typeface="Times New Roman" panose="02020603050405020304" pitchFamily="18" charset="0"/>
                            </a:rPr>
                            <m:t>3</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60086" y="2223193"/>
                <a:ext cx="6993525" cy="338554"/>
              </a:xfrm>
              <a:prstGeom prst="rect">
                <a:avLst/>
              </a:prstGeom>
              <a:blipFill>
                <a:blip r:embed="rId4"/>
                <a:stretch>
                  <a:fillRect b="-10909"/>
                </a:stretch>
              </a:blipFill>
            </p:spPr>
            <p:txBody>
              <a:bodyPr/>
              <a:lstStyle/>
              <a:p>
                <a:r>
                  <a:rPr lang="en-US">
                    <a:noFill/>
                  </a:rPr>
                  <a:t> </a:t>
                </a:r>
              </a:p>
            </p:txBody>
          </p:sp>
        </mc:Fallback>
      </mc:AlternateContent>
    </p:spTree>
    <p:extLst>
      <p:ext uri="{BB962C8B-B14F-4D97-AF65-F5344CB8AC3E}">
        <p14:creationId xmlns:p14="http://schemas.microsoft.com/office/powerpoint/2010/main" val="11495771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sp>
        <p:nvSpPr>
          <p:cNvPr id="5" name="TextBox 4"/>
          <p:cNvSpPr txBox="1"/>
          <p:nvPr/>
        </p:nvSpPr>
        <p:spPr>
          <a:xfrm>
            <a:off x="164014" y="604397"/>
            <a:ext cx="9171944" cy="6093976"/>
          </a:xfrm>
          <a:prstGeom prst="rect">
            <a:avLst/>
          </a:prstGeom>
          <a:noFill/>
        </p:spPr>
        <p:txBody>
          <a:bodyPr wrap="square" rtlCol="0">
            <a:spAutoFit/>
          </a:bodyPr>
          <a:lstStyle/>
          <a:p>
            <a:pPr algn="just"/>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is a significant step forward, and is quite comparable to its naïve approach counterpart. The effectiveness of the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can be compared by the number of candidate </a:t>
            </a:r>
            <a:r>
              <a:rPr lang="en-US" dirty="0" err="1" smtClean="0">
                <a:latin typeface="Times New Roman" panose="02020603050405020304" pitchFamily="18" charset="0"/>
                <a:cs typeface="Times New Roman" panose="02020603050405020304" pitchFamily="18" charset="0"/>
              </a:rPr>
              <a:t>itemsets</a:t>
            </a:r>
            <a:r>
              <a:rPr lang="en-US" dirty="0" smtClean="0">
                <a:latin typeface="Times New Roman" panose="02020603050405020304" pitchFamily="18" charset="0"/>
                <a:cs typeface="Times New Roman" panose="02020603050405020304" pitchFamily="18" charset="0"/>
              </a:rPr>
              <a:t> generated throughout the process as the total </a:t>
            </a:r>
            <a:r>
              <a:rPr lang="en-US" dirty="0">
                <a:latin typeface="Times New Roman" panose="02020603050405020304" pitchFamily="18" charset="0"/>
                <a:cs typeface="Times New Roman" panose="02020603050405020304" pitchFamily="18" charset="0"/>
              </a:rPr>
              <a:t>time is influenced by the total number of candidate item sets generated. Let us do a calculation with reference to the example, that we have just discussed. For that dataset, frequent item sets are up to maximum 3-item sets. Hence, using naïve approach, the total number of candidate item sets would be with 9 items is:</a:t>
            </a:r>
          </a:p>
          <a:p>
            <a:pPr lvl="1"/>
            <a:r>
              <a:rPr lang="en-US" baseline="30000"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C</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baseline="30000"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C</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baseline="30000"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C</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 9+36+84 = 129</a:t>
            </a:r>
          </a:p>
          <a:p>
            <a:r>
              <a:rPr lang="en-US" dirty="0">
                <a:latin typeface="Times New Roman" panose="02020603050405020304" pitchFamily="18" charset="0"/>
                <a:cs typeface="Times New Roman" panose="02020603050405020304" pitchFamily="18" charset="0"/>
              </a:rPr>
              <a:t>On the contrary, with </a:t>
            </a:r>
            <a:r>
              <a:rPr lang="en-US" dirty="0" err="1">
                <a:latin typeface="Times New Roman" panose="02020603050405020304" pitchFamily="18" charset="0"/>
                <a:cs typeface="Times New Roman" panose="02020603050405020304" pitchFamily="18" charset="0"/>
              </a:rPr>
              <a:t>Apriori</a:t>
            </a:r>
            <a:r>
              <a:rPr lang="en-US" dirty="0">
                <a:latin typeface="Times New Roman" panose="02020603050405020304" pitchFamily="18" charset="0"/>
                <a:cs typeface="Times New Roman" panose="02020603050405020304" pitchFamily="18" charset="0"/>
              </a:rPr>
              <a:t> algorithm, we have to generate candidate item sets at 3-different levels of searching, whose total number is:</a:t>
            </a:r>
          </a:p>
          <a:p>
            <a:pPr lvl="1"/>
            <a:r>
              <a:rPr lang="en-US" sz="2400" baseline="-25000" dirty="0" smtClean="0">
                <a:latin typeface="Times New Roman" panose="02020603050405020304" pitchFamily="18" charset="0"/>
                <a:cs typeface="Times New Roman" panose="02020603050405020304" pitchFamily="18" charset="0"/>
              </a:rPr>
              <a:t>9+20+3 = 32</a:t>
            </a:r>
          </a:p>
          <a:p>
            <a:pPr marL="393192" lvl="1" indent="0" algn="just">
              <a:buNone/>
            </a:pPr>
            <a:endParaRPr lang="en-US" dirty="0" smtClean="0">
              <a:latin typeface="Times New Roman" panose="02020603050405020304" pitchFamily="18" charset="0"/>
              <a:cs typeface="Times New Roman" panose="02020603050405020304" pitchFamily="18" charset="0"/>
            </a:endParaRPr>
          </a:p>
          <a:p>
            <a:pPr marL="393192" lvl="1" indent="0" algn="just">
              <a:buNone/>
            </a:pPr>
            <a:r>
              <a:rPr lang="en-US" dirty="0" smtClean="0">
                <a:latin typeface="Times New Roman" panose="02020603050405020304" pitchFamily="18" charset="0"/>
                <a:cs typeface="Times New Roman" panose="02020603050405020304" pitchFamily="18" charset="0"/>
              </a:rPr>
              <a:t>Note that in real-life application number of items is very large and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shows even better performance with very large number of items. An exact mathematical analysis on time and storage complexity of </a:t>
            </a:r>
            <a:r>
              <a:rPr lang="en-US" dirty="0" err="1" smtClean="0">
                <a:latin typeface="Times New Roman" panose="02020603050405020304" pitchFamily="18" charset="0"/>
                <a:cs typeface="Times New Roman" panose="02020603050405020304" pitchFamily="18" charset="0"/>
              </a:rPr>
              <a:t>Apriori</a:t>
            </a:r>
            <a:r>
              <a:rPr lang="en-US" dirty="0" smtClean="0">
                <a:latin typeface="Times New Roman" panose="02020603050405020304" pitchFamily="18" charset="0"/>
                <a:cs typeface="Times New Roman" panose="02020603050405020304" pitchFamily="18" charset="0"/>
              </a:rPr>
              <a:t> algorithm is not possible. This is because, it depends on many factors in addition to the pattern of occurrences of the items in transactions. The deciding factors are:</a:t>
            </a:r>
          </a:p>
          <a:p>
            <a:pPr marL="736092" lvl="1" indent="-342900" algn="just">
              <a:buFont typeface="+mj-lt"/>
              <a:buAutoNum type="arabicParenR"/>
            </a:pPr>
            <a:r>
              <a:rPr lang="en-US" dirty="0" smtClean="0">
                <a:latin typeface="Times New Roman" panose="02020603050405020304" pitchFamily="18" charset="0"/>
                <a:cs typeface="Times New Roman" panose="02020603050405020304" pitchFamily="18" charset="0"/>
              </a:rPr>
              <a:t>Number </a:t>
            </a:r>
            <a:r>
              <a:rPr lang="en-US" dirty="0">
                <a:latin typeface="Times New Roman" panose="02020603050405020304" pitchFamily="18" charset="0"/>
                <a:cs typeface="Times New Roman" panose="02020603050405020304" pitchFamily="18" charset="0"/>
              </a:rPr>
              <a:t>of transactions in input data set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p>
          <a:p>
            <a:pPr marL="736092" lvl="1" indent="-342900" algn="just">
              <a:buFont typeface="+mj-lt"/>
              <a:buAutoNum type="arabicParenR"/>
            </a:pPr>
            <a:r>
              <a:rPr lang="en-US" dirty="0">
                <a:latin typeface="Times New Roman" panose="02020603050405020304" pitchFamily="18" charset="0"/>
                <a:cs typeface="Times New Roman" panose="02020603050405020304" pitchFamily="18" charset="0"/>
              </a:rPr>
              <a:t>The average transaction width (</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p>
          <a:p>
            <a:pPr marL="736092" lvl="1" indent="-342900" algn="just">
              <a:buFont typeface="+mj-lt"/>
              <a:buAutoNum type="arabicParenR"/>
            </a:pPr>
            <a:r>
              <a:rPr lang="en-US" dirty="0">
                <a:latin typeface="Times New Roman" panose="02020603050405020304" pitchFamily="18" charset="0"/>
                <a:cs typeface="Times New Roman" panose="02020603050405020304" pitchFamily="18" charset="0"/>
              </a:rPr>
              <a:t>The threshold value of </a:t>
            </a:r>
            <a:r>
              <a:rPr lang="en-US" u="sng" dirty="0" err="1">
                <a:latin typeface="Times New Roman" panose="02020603050405020304" pitchFamily="18" charset="0"/>
                <a:cs typeface="Times New Roman" panose="02020603050405020304" pitchFamily="18" charset="0"/>
              </a:rPr>
              <a:t>minsup</a:t>
            </a:r>
            <a:r>
              <a:rPr lang="en-US" dirty="0">
                <a:latin typeface="Times New Roman" panose="02020603050405020304" pitchFamily="18" charset="0"/>
                <a:cs typeface="Times New Roman" panose="02020603050405020304" pitchFamily="18" charset="0"/>
              </a:rPr>
              <a:t> (s).</a:t>
            </a:r>
          </a:p>
          <a:p>
            <a:pPr marL="736092" lvl="1" indent="-342900" algn="just">
              <a:buFont typeface="+mj-lt"/>
              <a:buAutoNum type="arabicParenR"/>
            </a:pPr>
            <a:r>
              <a:rPr lang="en-US" dirty="0">
                <a:latin typeface="Times New Roman" panose="02020603050405020304" pitchFamily="18" charset="0"/>
                <a:cs typeface="Times New Roman" panose="02020603050405020304" pitchFamily="18" charset="0"/>
              </a:rPr>
              <a:t>The number of items (dimensionality, </a:t>
            </a:r>
            <a:r>
              <a:rPr lang="en-US" i="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614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87102" y="671289"/>
                <a:ext cx="9171944" cy="5262979"/>
              </a:xfrm>
              <a:prstGeom prst="rect">
                <a:avLst/>
              </a:prstGeom>
              <a:noFill/>
            </p:spPr>
            <p:txBody>
              <a:bodyPr wrap="square" rtlCol="0">
                <a:spAutoFit/>
              </a:bodyPr>
              <a:lstStyle/>
              <a:p>
                <a:pPr algn="just"/>
                <a:r>
                  <a:rPr lang="en-US" sz="1600" b="1" u="sng" dirty="0">
                    <a:latin typeface="Times New Roman" panose="02020603050405020304" pitchFamily="18" charset="0"/>
                    <a:cs typeface="Times New Roman" panose="02020603050405020304" pitchFamily="18" charset="0"/>
                  </a:rPr>
                  <a:t>Scope of improving </a:t>
                </a:r>
                <a:r>
                  <a:rPr lang="en-US" sz="1600" b="1" u="sng" dirty="0" err="1">
                    <a:latin typeface="Times New Roman" panose="02020603050405020304" pitchFamily="18" charset="0"/>
                    <a:cs typeface="Times New Roman" panose="02020603050405020304" pitchFamily="18" charset="0"/>
                  </a:rPr>
                  <a:t>Apriori</a:t>
                </a:r>
                <a:r>
                  <a:rPr lang="en-US" sz="1600" b="1" u="sng" dirty="0">
                    <a:latin typeface="Times New Roman" panose="02020603050405020304" pitchFamily="18" charset="0"/>
                    <a:cs typeface="Times New Roman" panose="02020603050405020304" pitchFamily="18" charset="0"/>
                  </a:rPr>
                  <a:t> algorithm:</a:t>
                </a:r>
              </a:p>
              <a:p>
                <a:pPr algn="just"/>
                <a:r>
                  <a:rPr lang="en-US" sz="1600" dirty="0">
                    <a:latin typeface="Times New Roman" panose="02020603050405020304" pitchFamily="18" charset="0"/>
                    <a:cs typeface="Times New Roman" panose="02020603050405020304" pitchFamily="18" charset="0"/>
                  </a:rPr>
                  <a:t>Since, Agrawal and </a:t>
                </a:r>
                <a:r>
                  <a:rPr lang="en-US" sz="1600" dirty="0" err="1">
                    <a:latin typeface="Times New Roman" panose="02020603050405020304" pitchFamily="18" charset="0"/>
                    <a:cs typeface="Times New Roman" panose="02020603050405020304" pitchFamily="18" charset="0"/>
                  </a:rPr>
                  <a:t>Srikant’s</a:t>
                </a:r>
                <a:r>
                  <a:rPr lang="en-US" sz="1600" dirty="0">
                    <a:latin typeface="Times New Roman" panose="02020603050405020304" pitchFamily="18" charset="0"/>
                    <a:cs typeface="Times New Roman" panose="02020603050405020304" pitchFamily="18" charset="0"/>
                  </a:rPr>
                  <a:t> paper was published a great deal of research effort has been devoted to finding more efficient ways of generating frequent item sets. These generally involve reducing the number of passes (iterations) through all the transactions in the dataset, reducing the number of frequent item sets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𝑘</m:t>
                        </m:r>
                      </m:sub>
                    </m:sSub>
                    <m:r>
                      <a:rPr lang="en-US" sz="1600" i="1">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more efficient counting of the number of transactions matched by each of the item set 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𝑘</m:t>
                        </m:r>
                      </m:sub>
                    </m:sSub>
                    <m:r>
                      <a:rPr lang="en-US" sz="1600">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or some combination of these</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u="sng" dirty="0">
                    <a:latin typeface="Times New Roman" panose="02020603050405020304" pitchFamily="18" charset="0"/>
                    <a:cs typeface="Times New Roman" panose="02020603050405020304" pitchFamily="18" charset="0"/>
                  </a:rPr>
                  <a:t>Generating association rules: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next step after the generation of frequent item sets is to extract association rules from the frequent item sets. We shall discuss the problem and possible deals to handle the problem</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u="sng" dirty="0">
                    <a:latin typeface="Times New Roman" panose="02020603050405020304" pitchFamily="18" charset="0"/>
                    <a:cs typeface="Times New Roman" panose="02020603050405020304" pitchFamily="18" charset="0"/>
                  </a:rPr>
                  <a:t>Problem: </a:t>
                </a:r>
                <a:r>
                  <a:rPr lang="en-US" sz="1600" dirty="0">
                    <a:latin typeface="Times New Roman" panose="02020603050405020304" pitchFamily="18" charset="0"/>
                    <a:cs typeface="Times New Roman" panose="02020603050405020304" pitchFamily="18" charset="0"/>
                  </a:rPr>
                  <a:t>For a K-item set, we are to deduce a rule of the form L </a:t>
                </a:r>
                <a:r>
                  <a:rPr lang="en-US" sz="1600" dirty="0">
                    <a:latin typeface="Times New Roman" panose="02020603050405020304" pitchFamily="18" charset="0"/>
                    <a:cs typeface="Times New Roman" panose="02020603050405020304" pitchFamily="18" charset="0"/>
                    <a:sym typeface="Wingdings" panose="05000000000000000000" pitchFamily="2" charset="2"/>
                  </a:rPr>
                  <a:t> R, where L is the set of items in the body of the rule and R the set of items in the head of the rule. That is |L</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m:t>
                    </m:r>
                    <m:r>
                      <a:rPr lang="en-US" sz="1600" i="1">
                        <a:latin typeface="Cambria Math" panose="02040503050406030204" pitchFamily="18" charset="0"/>
                        <a:ea typeface="Cambria Math" panose="02040503050406030204" pitchFamily="18" charset="0"/>
                        <a:sym typeface="Wingdings" panose="05000000000000000000" pitchFamily="2" charset="2"/>
                      </a:rPr>
                      <m:t>𝑅</m:t>
                    </m:r>
                    <m:r>
                      <a:rPr lang="en-US" sz="1600" i="1">
                        <a:latin typeface="Cambria Math" panose="02040503050406030204" pitchFamily="18" charset="0"/>
                        <a:ea typeface="Cambria Math" panose="02040503050406030204" pitchFamily="18" charset="0"/>
                        <a:sym typeface="Wingdings" panose="05000000000000000000" pitchFamily="2" charset="2"/>
                      </a:rPr>
                      <m:t>|</m:t>
                    </m:r>
                  </m:oMath>
                </a14:m>
                <a:r>
                  <a:rPr lang="en-US" sz="1600" dirty="0">
                    <a:latin typeface="Times New Roman" panose="02020603050405020304" pitchFamily="18" charset="0"/>
                    <a:cs typeface="Times New Roman" panose="02020603050405020304" pitchFamily="18" charset="0"/>
                  </a:rPr>
                  <a:t> = </a:t>
                </a:r>
                <a:r>
                  <a:rPr lang="en-US" sz="1600" i="1" dirty="0">
                    <a:latin typeface="Times New Roman" panose="02020603050405020304" pitchFamily="18" charset="0"/>
                    <a:cs typeface="Times New Roman" panose="02020603050405020304" pitchFamily="18" charset="0"/>
                  </a:rPr>
                  <a:t>K. </a:t>
                </a:r>
                <a:r>
                  <a:rPr lang="en-US" sz="1600" dirty="0">
                    <a:latin typeface="Times New Roman" panose="02020603050405020304" pitchFamily="18" charset="0"/>
                    <a:cs typeface="Times New Roman" panose="02020603050405020304" pitchFamily="18" charset="0"/>
                  </a:rPr>
                  <a:t>In other words, from a frequent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item set, we can generate a large number of candidate rules, and then check the value of </a:t>
                </a:r>
                <a:r>
                  <a:rPr lang="en-US" sz="1600" i="1" u="sng" dirty="0">
                    <a:latin typeface="Times New Roman" panose="02020603050405020304" pitchFamily="18" charset="0"/>
                    <a:cs typeface="Times New Roman" panose="02020603050405020304" pitchFamily="18" charset="0"/>
                  </a:rPr>
                  <a:t>confidence</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for each one to judge whether a rule to be included or ignored given a threshold value of </a:t>
                </a:r>
                <a:r>
                  <a:rPr lang="en-US" sz="1600" i="1" u="sng" dirty="0" err="1">
                    <a:latin typeface="Times New Roman" panose="02020603050405020304" pitchFamily="18" charset="0"/>
                    <a:cs typeface="Times New Roman" panose="02020603050405020304" pitchFamily="18" charset="0"/>
                  </a:rPr>
                  <a:t>minconf</a:t>
                </a:r>
                <a:r>
                  <a:rPr lang="en-US" sz="1600" i="1" dirty="0" smtClean="0">
                    <a:latin typeface="Times New Roman" panose="02020603050405020304" pitchFamily="18" charset="0"/>
                    <a:cs typeface="Times New Roman" panose="02020603050405020304" pitchFamily="18" charset="0"/>
                  </a:rPr>
                  <a:t>.</a:t>
                </a:r>
              </a:p>
              <a:p>
                <a:pPr algn="just"/>
                <a:endParaRPr lang="en-US" sz="1600" i="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above problem thus turns out to generate head of the rules in turn; each one must have at least one and at most (K-1) items. Having a fix on head of a rule, all the unused items in the dataset must then be on the body of the rule.</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102" y="671289"/>
                <a:ext cx="9171944" cy="5262979"/>
              </a:xfrm>
              <a:prstGeom prst="rect">
                <a:avLst/>
              </a:prstGeom>
              <a:blipFill>
                <a:blip r:embed="rId2"/>
                <a:stretch>
                  <a:fillRect l="-332" t="-348" r="-332"/>
                </a:stretch>
              </a:blipFill>
            </p:spPr>
            <p:txBody>
              <a:bodyPr/>
              <a:lstStyle/>
              <a:p>
                <a:r>
                  <a:rPr lang="en-US">
                    <a:noFill/>
                  </a:rPr>
                  <a:t> </a:t>
                </a:r>
              </a:p>
            </p:txBody>
          </p:sp>
        </mc:Fallback>
      </mc:AlternateContent>
    </p:spTree>
    <p:extLst>
      <p:ext uri="{BB962C8B-B14F-4D97-AF65-F5344CB8AC3E}">
        <p14:creationId xmlns:p14="http://schemas.microsoft.com/office/powerpoint/2010/main" val="1495113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87102" y="671289"/>
                <a:ext cx="9171944" cy="55286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number of ways selecting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items from the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items in a frequent item set is </a:t>
                </a:r>
                <a:r>
                  <a:rPr lang="en-US" baseline="30000"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c</a:t>
                </a:r>
                <a:r>
                  <a:rPr lang="en-US" i="1" baseline="-25000" dirty="0" err="1">
                    <a:latin typeface="Times New Roman" panose="02020603050405020304" pitchFamily="18" charset="0"/>
                    <a:cs typeface="Times New Roman" panose="02020603050405020304" pitchFamily="18" charset="0"/>
                  </a:rPr>
                  <a:t>i</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𝐾</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den>
                    </m:f>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Therefore, the total number of possible right hand sides R and thus the total number of possible rules that can be constructed from a k-item set is:</a:t>
                </a:r>
              </a:p>
              <a:p>
                <a:pPr lvl="1" algn="just"/>
                <a:r>
                  <a:rPr lang="en-US" dirty="0">
                    <a:latin typeface="Times New Roman" panose="02020603050405020304" pitchFamily="18" charset="0"/>
                    <a:cs typeface="Times New Roman" panose="02020603050405020304" pitchFamily="18" charset="0"/>
                  </a:rPr>
                  <a:t> </a:t>
                </a:r>
                <a:r>
                  <a:rPr lang="en-US" baseline="30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c</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 </a:t>
                </a:r>
                <a:r>
                  <a:rPr lang="en-US" baseline="30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c</a:t>
                </a:r>
                <a:r>
                  <a:rPr lang="en-US" i="1"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 ... + </a:t>
                </a:r>
                <a:r>
                  <a:rPr lang="en-US" baseline="30000"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c</a:t>
                </a:r>
                <a:r>
                  <a:rPr lang="en-US" i="1" baseline="-25000" dirty="0" err="1">
                    <a:latin typeface="Times New Roman" panose="02020603050405020304" pitchFamily="18" charset="0"/>
                    <a:cs typeface="Times New Roman" panose="02020603050405020304" pitchFamily="18" charset="0"/>
                  </a:rPr>
                  <a:t>i</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 </a:t>
                </a:r>
                <a:r>
                  <a:rPr lang="en-US" baseline="30000"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c</a:t>
                </a:r>
                <a:r>
                  <a:rPr lang="en-US" i="1" baseline="-25000" dirty="0">
                    <a:latin typeface="Times New Roman" panose="02020603050405020304" pitchFamily="18" charset="0"/>
                    <a:cs typeface="Times New Roman" panose="02020603050405020304" pitchFamily="18" charset="0"/>
                  </a:rPr>
                  <a:t>k-1.</a:t>
                </a:r>
              </a:p>
              <a:p>
                <a:pPr algn="just"/>
                <a:r>
                  <a:rPr lang="en-US" sz="2000" dirty="0">
                    <a:latin typeface="Times New Roman" panose="02020603050405020304" pitchFamily="18" charset="0"/>
                    <a:cs typeface="Times New Roman" panose="02020603050405020304" pitchFamily="18" charset="0"/>
                  </a:rPr>
                  <a:t>It can be shown that </a:t>
                </a:r>
              </a:p>
              <a:p>
                <a:pPr algn="just"/>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m:t>
                                </m:r>
                              </m:sub>
                            </m:sSub>
                          </m:sub>
                        </m:sSub>
                      </m:e>
                    </m:nary>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i="1">
                            <a:latin typeface="Cambria Math" panose="02040503050406030204" pitchFamily="18" charset="0"/>
                          </a:rPr>
                          <m:t>𝑘</m:t>
                        </m:r>
                      </m:sup>
                    </m:sSup>
                  </m:oMath>
                </a14:m>
                <a:r>
                  <a:rPr lang="en-US" sz="2000" dirty="0">
                    <a:latin typeface="Times New Roman" panose="02020603050405020304" pitchFamily="18" charset="0"/>
                    <a:cs typeface="Times New Roman" panose="02020603050405020304" pitchFamily="18" charset="0"/>
                  </a:rPr>
                  <a:t> - 2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19.5)</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Assuming, that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is reasonably small, say 10, this number is manageable. For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 10, there are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i="1">
                            <a:latin typeface="Cambria Math" panose="02040503050406030204" pitchFamily="18" charset="0"/>
                          </a:rPr>
                          <m:t>10</m:t>
                        </m:r>
                      </m:sup>
                    </m:sSup>
                  </m:oMath>
                </a14:m>
                <a:r>
                  <a:rPr lang="en-US" sz="2000" dirty="0">
                    <a:latin typeface="Times New Roman" panose="02020603050405020304" pitchFamily="18" charset="0"/>
                    <a:cs typeface="Times New Roman" panose="02020603050405020304" pitchFamily="18" charset="0"/>
                  </a:rPr>
                  <a:t> - 2 = 1022 possible rules (from one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–item set!). However, in real-life applications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may be as small as 20, when number of rules is 1,048,574.</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Now, if this is for one item set of size </a:t>
                </a:r>
                <a:r>
                  <a:rPr lang="en-US" sz="2000" i="1" dirty="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there are set of many other item sets of size 2 to a large value say </a:t>
                </a:r>
                <a:r>
                  <a:rPr lang="en-US" sz="2000" i="1" dirty="0">
                    <a:latin typeface="Times New Roman" panose="02020603050405020304" pitchFamily="18" charset="0"/>
                    <a:cs typeface="Times New Roman" panose="02020603050405020304" pitchFamily="18" charset="0"/>
                  </a:rPr>
                  <a:t>k.</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𝑥</m:t>
                        </m:r>
                      </m:sub>
                    </m:sSub>
                  </m:oMath>
                </a14:m>
                <a:r>
                  <a:rPr lang="en-US" sz="2000" dirty="0">
                    <a:latin typeface="Times New Roman" panose="02020603050405020304" pitchFamily="18" charset="0"/>
                    <a:cs typeface="Times New Roman" panose="02020603050405020304" pitchFamily="18" charset="0"/>
                  </a:rPr>
                  <a:t> be the number of </a:t>
                </a:r>
                <a:r>
                  <a:rPr lang="en-US" sz="2000" i="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item sets, then the total number association rules possible for a given set of frequent item sets are:</a:t>
                </a:r>
              </a:p>
              <a:p>
                <a:pPr marL="393192" lvl="1" indent="0" algn="just">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=2</m:t>
                        </m:r>
                      </m:sub>
                      <m:sup>
                        <m:r>
                          <a:rPr lang="en-US" sz="1600"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e>
                    </m:nary>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oMath>
                </a14:m>
                <a:r>
                  <a:rPr lang="en-US" dirty="0">
                    <a:latin typeface="Times New Roman" panose="02020603050405020304" pitchFamily="18" charset="0"/>
                    <a:cs typeface="Times New Roman" panose="02020603050405020304" pitchFamily="18" charset="0"/>
                  </a:rPr>
                  <a:t> - 2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19.6)</a:t>
                </a:r>
              </a:p>
              <a:p>
                <a:pPr marL="393192" lvl="1" indent="0" algn="just">
                  <a:buNone/>
                </a:pPr>
                <a:endParaRPr lang="en-US" i="1" dirty="0">
                  <a:latin typeface="Times New Roman" panose="02020603050405020304" pitchFamily="18" charset="0"/>
                  <a:cs typeface="Times New Roman" panose="02020603050405020304" pitchFamily="18" charset="0"/>
                </a:endParaRPr>
              </a:p>
              <a:p>
                <a:pPr algn="just"/>
                <a:endParaRPr lang="en-US" sz="2000" i="1"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102" y="671289"/>
                <a:ext cx="9171944" cy="5528629"/>
              </a:xfrm>
              <a:prstGeom prst="rect">
                <a:avLst/>
              </a:prstGeom>
              <a:blipFill>
                <a:blip r:embed="rId2"/>
                <a:stretch>
                  <a:fillRect l="-664" r="-664"/>
                </a:stretch>
              </a:blipFill>
            </p:spPr>
            <p:txBody>
              <a:bodyPr/>
              <a:lstStyle/>
              <a:p>
                <a:r>
                  <a:rPr lang="en-US">
                    <a:noFill/>
                  </a:rPr>
                  <a:t> </a:t>
                </a:r>
              </a:p>
            </p:txBody>
          </p:sp>
        </mc:Fallback>
      </mc:AlternateContent>
    </p:spTree>
    <p:extLst>
      <p:ext uri="{BB962C8B-B14F-4D97-AF65-F5344CB8AC3E}">
        <p14:creationId xmlns:p14="http://schemas.microsoft.com/office/powerpoint/2010/main" val="4351678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87102" y="671289"/>
                <a:ext cx="9171944" cy="548489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is indeed an extremely large number (if not infinite) for moderate value of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and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=2</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e>
                    </m:nary>
                  </m:oMath>
                </a14:m>
                <a:r>
                  <a:rPr lang="en-US" i="1"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𝑘</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u="sng" dirty="0">
                    <a:latin typeface="Times New Roman" panose="02020603050405020304" pitchFamily="18" charset="0"/>
                    <a:cs typeface="Times New Roman" panose="02020603050405020304" pitchFamily="18" charset="0"/>
                  </a:rPr>
                  <a:t>impractical to solve using brute-force approach</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Solution: </a:t>
                </a:r>
                <a:r>
                  <a:rPr lang="en-US" dirty="0">
                    <a:latin typeface="Times New Roman" panose="02020603050405020304" pitchFamily="18" charset="0"/>
                    <a:cs typeface="Times New Roman" panose="02020603050405020304" pitchFamily="18" charset="0"/>
                  </a:rPr>
                  <a:t>Fortunately there is a way out to reduce the number of candidate rules considerably using the monotonicity property of confidence estimate. This property is stated as Theorem 19.2</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Theorem 19.2 Confidence Inequality</a:t>
                </a:r>
              </a:p>
              <a:p>
                <a:pPr algn="just"/>
                <a:r>
                  <a:rPr lang="en-US" dirty="0">
                    <a:latin typeface="Times New Roman" panose="02020603050405020304" pitchFamily="18" charset="0"/>
                    <a:cs typeface="Times New Roman" panose="02020603050405020304" pitchFamily="18" charset="0"/>
                  </a:rPr>
                  <a:t>Suppose,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 A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an item set of size |</a:t>
                </a:r>
                <a:r>
                  <a:rPr lang="en-US" i="1"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a:latin typeface="Cambria Math" panose="02040503050406030204" pitchFamily="18" charset="0"/>
                        <a:ea typeface="Cambria Math" panose="02040503050406030204" pitchFamily="18" charset="0"/>
                      </a:rPr>
                      <m:t>≥2</m:t>
                    </m:r>
                  </m:oMath>
                </a14:m>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A, B, C </a:t>
                </a:r>
                <a:r>
                  <a:rPr lang="en-US" dirty="0">
                    <a:latin typeface="Times New Roman" panose="02020603050405020304" pitchFamily="18" charset="0"/>
                    <a:cs typeface="Times New Roman" panose="02020603050405020304" pitchFamily="18" charset="0"/>
                  </a:rPr>
                  <a:t>are mutually exclusive sets of item sets. If a rule </a:t>
                </a:r>
                <a:r>
                  <a:rPr lang="en-US" i="1" dirty="0">
                    <a:latin typeface="Times New Roman" panose="02020603050405020304" pitchFamily="18" charset="0"/>
                    <a:cs typeface="Times New Roman" panose="02020603050405020304" pitchFamily="18" charset="0"/>
                  </a:rPr>
                  <a:t>A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i="1" dirty="0">
                    <a:latin typeface="Times New Roman" panose="02020603050405020304" pitchFamily="18" charset="0"/>
                    <a:cs typeface="Times New Roman" panose="02020603050405020304" pitchFamily="18" charset="0"/>
                    <a:sym typeface="Wingdings" panose="05000000000000000000" pitchFamily="2" charset="2"/>
                  </a:rPr>
                  <a:t>C </a:t>
                </a:r>
                <a:r>
                  <a:rPr lang="en-US" dirty="0">
                    <a:latin typeface="Times New Roman" panose="02020603050405020304" pitchFamily="18" charset="0"/>
                    <a:cs typeface="Times New Roman" panose="02020603050405020304" pitchFamily="18" charset="0"/>
                    <a:sym typeface="Wingdings" panose="05000000000000000000" pitchFamily="2" charset="2"/>
                  </a:rPr>
                  <a:t>does not satisfy the confidence threshold </a:t>
                </a:r>
                <a:r>
                  <a:rPr lang="en-US" i="1" u="sng" dirty="0" err="1">
                    <a:latin typeface="Times New Roman" panose="02020603050405020304" pitchFamily="18" charset="0"/>
                    <a:cs typeface="Times New Roman" panose="02020603050405020304" pitchFamily="18" charset="0"/>
                    <a:sym typeface="Wingdings" panose="05000000000000000000" pitchFamily="2" charset="2"/>
                  </a:rPr>
                  <a:t>minconf</a:t>
                </a:r>
                <a:r>
                  <a:rPr lang="en-US" dirty="0">
                    <a:latin typeface="Times New Roman" panose="02020603050405020304" pitchFamily="18" charset="0"/>
                    <a:cs typeface="Times New Roman" panose="02020603050405020304" pitchFamily="18" charset="0"/>
                    <a:sym typeface="Wingdings" panose="05000000000000000000" pitchFamily="2" charset="2"/>
                  </a:rPr>
                  <a:t>, then the rule </a:t>
                </a:r>
                <a:r>
                  <a:rPr lang="en-US" i="1" dirty="0">
                    <a:latin typeface="Times New Roman" panose="02020603050405020304" pitchFamily="18" charset="0"/>
                    <a:cs typeface="Times New Roman" panose="02020603050405020304" pitchFamily="18" charset="0"/>
                    <a:sym typeface="Wingdings" panose="05000000000000000000" pitchFamily="2" charset="2"/>
                  </a:rPr>
                  <a:t>A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must not satisfy the confidence threshold </a:t>
                </a:r>
                <a:r>
                  <a:rPr lang="en-US" i="1" u="sng" dirty="0" err="1">
                    <a:latin typeface="Times New Roman" panose="02020603050405020304" pitchFamily="18" charset="0"/>
                    <a:cs typeface="Times New Roman" panose="02020603050405020304" pitchFamily="18" charset="0"/>
                    <a:sym typeface="Wingdings" panose="05000000000000000000" pitchFamily="2" charset="2"/>
                  </a:rPr>
                  <a:t>minconf</a:t>
                </a:r>
                <a:r>
                  <a:rPr lang="en-US" i="1" u="sng"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sym typeface="Wingdings" panose="05000000000000000000" pitchFamily="2" charset="2"/>
                  </a:rPr>
                  <a:t>as well</a:t>
                </a:r>
                <a:r>
                  <a:rPr lang="en-US" dirty="0" smtClean="0">
                    <a:latin typeface="Times New Roman" panose="02020603050405020304" pitchFamily="18" charset="0"/>
                    <a:cs typeface="Times New Roman" panose="02020603050405020304" pitchFamily="18" charset="0"/>
                    <a:sym typeface="Wingdings" panose="05000000000000000000" pitchFamily="2" charset="2"/>
                  </a:rPr>
                  <a:t>.</a:t>
                </a:r>
              </a:p>
              <a:p>
                <a:pPr algn="just"/>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algn="just"/>
                <a:r>
                  <a:rPr lang="en-US" b="1" i="1" u="sng" dirty="0">
                    <a:latin typeface="Times New Roman" panose="02020603050405020304" pitchFamily="18" charset="0"/>
                    <a:cs typeface="Times New Roman" panose="02020603050405020304" pitchFamily="18" charset="0"/>
                    <a:sym typeface="Wingdings" panose="05000000000000000000" pitchFamily="2" charset="2"/>
                  </a:rPr>
                  <a:t>Proof: </a:t>
                </a:r>
                <a:r>
                  <a:rPr lang="en-US" dirty="0">
                    <a:latin typeface="Times New Roman" panose="02020603050405020304" pitchFamily="18" charset="0"/>
                    <a:cs typeface="Times New Roman" panose="02020603050405020304" pitchFamily="18" charset="0"/>
                    <a:sym typeface="Wingdings" panose="05000000000000000000" pitchFamily="2" charset="2"/>
                  </a:rPr>
                  <a:t>The theorem can be proved as follows:</a:t>
                </a:r>
              </a:p>
              <a:p>
                <a:pPr algn="just"/>
                <a:r>
                  <a:rPr lang="en-US" dirty="0">
                    <a:latin typeface="Times New Roman" panose="02020603050405020304" pitchFamily="18" charset="0"/>
                    <a:cs typeface="Times New Roman" panose="02020603050405020304" pitchFamily="18" charset="0"/>
                    <a:sym typeface="Wingdings" panose="05000000000000000000" pitchFamily="2" charset="2"/>
                  </a:rPr>
                  <a:t>The confidence of the rules </a:t>
                </a:r>
                <a:r>
                  <a:rPr lang="en-US" i="1" dirty="0">
                    <a:latin typeface="Times New Roman" panose="02020603050405020304" pitchFamily="18" charset="0"/>
                    <a:cs typeface="Times New Roman" panose="02020603050405020304" pitchFamily="18" charset="0"/>
                    <a:sym typeface="Wingdings" panose="05000000000000000000" pitchFamily="2" charset="2"/>
                  </a:rPr>
                  <a:t>A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A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i="1" dirty="0">
                    <a:latin typeface="Times New Roman" panose="02020603050405020304" pitchFamily="18" charset="0"/>
                    <a:cs typeface="Times New Roman" panose="02020603050405020304" pitchFamily="18" charset="0"/>
                    <a:sym typeface="Wingdings" panose="05000000000000000000" pitchFamily="2" charset="2"/>
                  </a:rPr>
                  <a:t>C </a:t>
                </a:r>
                <a:r>
                  <a:rPr lang="en-US" dirty="0">
                    <a:latin typeface="Times New Roman" panose="02020603050405020304" pitchFamily="18" charset="0"/>
                    <a:cs typeface="Times New Roman" panose="02020603050405020304" pitchFamily="18" charset="0"/>
                    <a:sym typeface="Wingdings" panose="05000000000000000000" pitchFamily="2" charset="2"/>
                  </a:rPr>
                  <a:t>can be written as:</a:t>
                </a:r>
              </a:p>
              <a:p>
                <a:pPr marL="393192" lvl="1" indent="0" algn="just">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𝛼</m:t>
                    </m:r>
                    <m:r>
                      <a:rPr lang="en-US" sz="1600" i="1">
                        <a:latin typeface="Cambria Math" panose="02040503050406030204" pitchFamily="18" charset="0"/>
                        <a:ea typeface="Cambria Math" panose="02040503050406030204" pitchFamily="18" charset="0"/>
                        <a:sym typeface="Wingdings" panose="05000000000000000000" pitchFamily="2" charset="2"/>
                      </a:rPr>
                      <m:t>(</m:t>
                    </m:r>
                  </m:oMath>
                </a14:m>
                <a:r>
                  <a:rPr lang="en-US" sz="1600" i="1" dirty="0">
                    <a:latin typeface="Times New Roman" panose="02020603050405020304" pitchFamily="18" charset="0"/>
                    <a:cs typeface="Times New Roman" panose="02020603050405020304" pitchFamily="18" charset="0"/>
                    <a:sym typeface="Wingdings" panose="05000000000000000000" pitchFamily="2" charset="2"/>
                  </a:rPr>
                  <a:t>A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6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𝐶</m:t>
                    </m:r>
                  </m:oMath>
                </a14:m>
                <a:r>
                  <a:rPr lang="en-US" sz="16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num>
                      <m:den>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m:t>
                        </m:r>
                      </m:den>
                    </m:f>
                  </m:oMath>
                </a14:m>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a:t>
                </a:r>
              </a:p>
              <a:p>
                <a:pPr marL="393192" lvl="1" indent="0" algn="just">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𝛼</m:t>
                    </m:r>
                  </m:oMath>
                </a14:m>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600" i="1" dirty="0">
                    <a:latin typeface="Times New Roman" panose="02020603050405020304" pitchFamily="18" charset="0"/>
                    <a:cs typeface="Times New Roman" panose="02020603050405020304" pitchFamily="18" charset="0"/>
                  </a:rPr>
                  <a:t>A </a:t>
                </a:r>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a:latin typeface="Times New Roman" panose="02020603050405020304" pitchFamily="18" charset="0"/>
                    <a:cs typeface="Times New Roman" panose="02020603050405020304" pitchFamily="18" charset="0"/>
                    <a:sym typeface="Wingdings" panose="05000000000000000000" pitchFamily="2" charset="2"/>
                  </a:rPr>
                  <a:t>C</a:t>
                </a:r>
                <a:r>
                  <a:rPr lang="en-US" sz="1600" dirty="0">
                    <a:latin typeface="Times New Roman" panose="02020603050405020304" pitchFamily="18" charset="0"/>
                    <a:cs typeface="Times New Roman" panose="02020603050405020304" pitchFamily="18" charset="0"/>
                    <a:sym typeface="Wingdings" panose="05000000000000000000" pitchFamily="2" charset="2"/>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num>
                      <m:den>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 ∪</m:t>
                        </m:r>
                        <m:r>
                          <a:rPr lang="en-US" sz="1600" i="1">
                            <a:latin typeface="Cambria Math" panose="02040503050406030204" pitchFamily="18" charset="0"/>
                          </a:rPr>
                          <m:t>𝐵</m:t>
                        </m:r>
                        <m:r>
                          <a:rPr lang="en-US" sz="1600" i="1">
                            <a:latin typeface="Cambria Math" panose="02040503050406030204" pitchFamily="18" charset="0"/>
                          </a:rPr>
                          <m:t>)</m:t>
                        </m:r>
                      </m:den>
                    </m:f>
                  </m:oMath>
                </a14:m>
                <a:r>
                  <a:rPr lang="en-US" sz="1600" dirty="0">
                    <a:latin typeface="Times New Roman" panose="02020603050405020304" pitchFamily="18" charset="0"/>
                    <a:cs typeface="Times New Roman" panose="02020603050405020304" pitchFamily="18" charset="0"/>
                    <a:sym typeface="Wingdings" panose="05000000000000000000" pitchFamily="2" charset="2"/>
                  </a:rPr>
                  <a:t>				---(ii)</a:t>
                </a:r>
              </a:p>
              <a:p>
                <a:pPr marL="393192" lvl="1" indent="0" algn="just">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It is obvious that </a:t>
                </a:r>
                <a14:m>
                  <m:oMath xmlns:m="http://schemas.openxmlformats.org/officeDocument/2006/math">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1600" i="1" dirty="0">
                        <a:latin typeface="Cambria Math" panose="02040503050406030204" pitchFamily="18" charset="0"/>
                        <a:ea typeface="Cambria Math" panose="02040503050406030204" pitchFamily="18" charset="0"/>
                        <a:sym typeface="Wingdings" panose="05000000000000000000" pitchFamily="2" charset="2"/>
                      </a:rPr>
                      <m:t>≥ </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𝐵</m:t>
                    </m:r>
                  </m:oMath>
                </a14:m>
                <a:r>
                  <a:rPr lang="en-US" sz="1600" dirty="0">
                    <a:latin typeface="Times New Roman" panose="02020603050405020304" pitchFamily="18" charset="0"/>
                    <a:cs typeface="Times New Roman" panose="02020603050405020304" pitchFamily="18" charset="0"/>
                    <a:sym typeface="Wingdings" panose="05000000000000000000" pitchFamily="2" charset="2"/>
                  </a:rPr>
                  <a:t>). This is because the proportion of transactions in the database matched by an item set </a:t>
                </a:r>
                <a:r>
                  <a:rPr lang="en-US" sz="1600" i="1" dirty="0">
                    <a:latin typeface="Times New Roman" panose="02020603050405020304" pitchFamily="18" charset="0"/>
                    <a:cs typeface="Times New Roman" panose="02020603050405020304" pitchFamily="18" charset="0"/>
                    <a:sym typeface="Wingdings" panose="05000000000000000000" pitchFamily="2" charset="2"/>
                  </a:rPr>
                  <a:t>A </a:t>
                </a:r>
                <a:r>
                  <a:rPr lang="en-US" sz="1600" dirty="0">
                    <a:latin typeface="Times New Roman" panose="02020603050405020304" pitchFamily="18" charset="0"/>
                    <a:cs typeface="Times New Roman" panose="02020603050405020304" pitchFamily="18" charset="0"/>
                    <a:sym typeface="Wingdings" panose="05000000000000000000" pitchFamily="2" charset="2"/>
                  </a:rPr>
                  <a:t>must be at least as large as the proportion matched by a larger item set </a:t>
                </a:r>
                <a:r>
                  <a:rPr lang="en-US" sz="1600" i="1" dirty="0">
                    <a:latin typeface="Times New Roman" panose="02020603050405020304" pitchFamily="18" charset="0"/>
                    <a:cs typeface="Times New Roman" panose="02020603050405020304" pitchFamily="18" charset="0"/>
                  </a:rPr>
                  <a:t>A </a:t>
                </a:r>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 .</m:t>
                    </m:r>
                  </m:oMath>
                </a14:m>
                <a:endParaRPr lang="en-US" sz="1600" i="1"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102" y="671289"/>
                <a:ext cx="9171944" cy="5484899"/>
              </a:xfrm>
              <a:prstGeom prst="rect">
                <a:avLst/>
              </a:prstGeom>
              <a:blipFill>
                <a:blip r:embed="rId2"/>
                <a:stretch>
                  <a:fillRect l="-532" t="-7667" r="-532"/>
                </a:stretch>
              </a:blipFill>
            </p:spPr>
            <p:txBody>
              <a:bodyPr/>
              <a:lstStyle/>
              <a:p>
                <a:r>
                  <a:rPr lang="en-US">
                    <a:noFill/>
                  </a:rPr>
                  <a:t> </a:t>
                </a:r>
              </a:p>
            </p:txBody>
          </p:sp>
        </mc:Fallback>
      </mc:AlternateContent>
    </p:spTree>
    <p:extLst>
      <p:ext uri="{BB962C8B-B14F-4D97-AF65-F5344CB8AC3E}">
        <p14:creationId xmlns:p14="http://schemas.microsoft.com/office/powerpoint/2010/main" val="1392964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564903" y="2290273"/>
            <a:ext cx="7644456" cy="4361987"/>
          </a:xfrm>
          <a:prstGeom prst="rect">
            <a:avLst/>
          </a:prstGeom>
        </p:spPr>
      </p:pic>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64014" y="671289"/>
                <a:ext cx="8920165" cy="230832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Hence, it follows that </a:t>
                </a:r>
                <a14:m>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A</m:t>
                    </m:r>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 </m:t>
                    </m:r>
                    <m:r>
                      <m:rPr>
                        <m:nor/>
                      </m:rPr>
                      <a:rPr lang="en-US" sz="1600" dirty="0">
                        <a:latin typeface="Times New Roman" panose="02020603050405020304" pitchFamily="18" charset="0"/>
                        <a:cs typeface="Times New Roman" panose="02020603050405020304" pitchFamily="18" charset="0"/>
                        <a:sym typeface="Wingdings" panose="05000000000000000000" pitchFamily="2" charset="2"/>
                      </a:rPr>
                      <m:t></m:t>
                    </m:r>
                    <m:r>
                      <m:rPr>
                        <m:nor/>
                      </m:rPr>
                      <a:rPr lang="en-US" sz="1600" dirty="0">
                        <a:latin typeface="Times New Roman" panose="020206030504050203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m:rPr>
                        <m:nor/>
                      </m:rPr>
                      <a:rPr lang="en-US" sz="1600" i="1" dirty="0">
                        <a:latin typeface="Times New Roman" panose="02020603050405020304" pitchFamily="18" charset="0"/>
                        <a:cs typeface="Times New Roman" panose="02020603050405020304" pitchFamily="18" charset="0"/>
                      </a:rPr>
                      <m:t>A</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 </m:t>
                    </m:r>
                    <m:r>
                      <m:rPr>
                        <m:nor/>
                      </m:rPr>
                      <a:rPr lang="en-US" sz="1600" dirty="0">
                        <a:latin typeface="Times New Roman" panose="02020603050405020304" pitchFamily="18" charset="0"/>
                        <a:cs typeface="Times New Roman" panose="02020603050405020304" pitchFamily="18" charset="0"/>
                        <a:sym typeface="Wingdings" panose="05000000000000000000" pitchFamily="2" charset="2"/>
                      </a:rPr>
                      <m:t> </m:t>
                    </m:r>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C</m:t>
                    </m:r>
                  </m:oMath>
                </a14:m>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Alternatively, this theorem can be interpreted as transferring members of a frequent item set from antecedent of a rule to a consequent can not increase the value of the rule confidence. In other words, if </a:t>
                </a:r>
                <a14:m>
                  <m:oMath xmlns:m="http://schemas.openxmlformats.org/officeDocument/2006/math">
                    <m:r>
                      <m:rPr>
                        <m:nor/>
                      </m:rPr>
                      <a:rPr lang="en-US" sz="1600" i="1" dirty="0">
                        <a:latin typeface="Times New Roman" panose="02020603050405020304" pitchFamily="18" charset="0"/>
                        <a:cs typeface="Times New Roman" panose="02020603050405020304" pitchFamily="18" charset="0"/>
                      </a:rPr>
                      <m:t>A</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 </m:t>
                    </m:r>
                    <m:r>
                      <m:rPr>
                        <m:nor/>
                      </m:rPr>
                      <a:rPr lang="en-US" sz="1600" dirty="0">
                        <a:latin typeface="Times New Roman" panose="02020603050405020304" pitchFamily="18" charset="0"/>
                        <a:cs typeface="Times New Roman" panose="02020603050405020304" pitchFamily="18" charset="0"/>
                        <a:sym typeface="Wingdings" panose="05000000000000000000" pitchFamily="2" charset="2"/>
                      </a:rPr>
                      <m:t> </m:t>
                    </m:r>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C</m:t>
                    </m:r>
                  </m:oMath>
                </a14:m>
                <a:r>
                  <a:rPr lang="en-US" sz="1600" dirty="0">
                    <a:latin typeface="Times New Roman" panose="02020603050405020304" pitchFamily="18" charset="0"/>
                    <a:cs typeface="Times New Roman" panose="02020603050405020304" pitchFamily="18" charset="0"/>
                  </a:rPr>
                  <a:t> is low confidence rule, then </a:t>
                </a:r>
                <a14:m>
                  <m:oMath xmlns:m="http://schemas.openxmlformats.org/officeDocument/2006/math">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A</m:t>
                    </m:r>
                    <m:r>
                      <m:rPr>
                        <m:nor/>
                      </m:rPr>
                      <a:rPr lang="en-US" sz="1600" i="1" dirty="0">
                        <a:latin typeface="Times New Roman" panose="02020603050405020304" pitchFamily="18" charset="0"/>
                        <a:cs typeface="Times New Roman" panose="02020603050405020304" pitchFamily="18" charset="0"/>
                        <a:sym typeface="Wingdings" panose="05000000000000000000" pitchFamily="2" charset="2"/>
                      </a:rPr>
                      <m:t> </m:t>
                    </m:r>
                    <m:r>
                      <m:rPr>
                        <m:nor/>
                      </m:rPr>
                      <a:rPr lang="en-US" sz="1600" dirty="0">
                        <a:latin typeface="Times New Roman" panose="02020603050405020304" pitchFamily="18" charset="0"/>
                        <a:cs typeface="Times New Roman" panose="02020603050405020304" pitchFamily="18" charset="0"/>
                        <a:sym typeface="Wingdings" panose="05000000000000000000" pitchFamily="2" charset="2"/>
                      </a:rPr>
                      <m:t></m:t>
                    </m:r>
                    <m:r>
                      <m:rPr>
                        <m:nor/>
                      </m:rPr>
                      <a:rPr lang="en-US" sz="1600" dirty="0">
                        <a:latin typeface="Times New Roman" panose="020206030504050203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rPr>
                      <m:t>𝐵</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oMath>
                </a14:m>
                <a:r>
                  <a:rPr lang="en-US" sz="1600" dirty="0">
                    <a:latin typeface="Times New Roman" panose="02020603050405020304" pitchFamily="18" charset="0"/>
                    <a:cs typeface="Times New Roman" panose="02020603050405020304" pitchFamily="18" charset="0"/>
                  </a:rPr>
                  <a:t> is also low-confidence rule</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This is further illustrated in Fig. 19.7. Figure 19.7 shows an item set lattice structure for the association rule generated from an item set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 {a, </a:t>
                </a:r>
                <a:r>
                  <a:rPr lang="en-US" sz="1600" i="1" dirty="0" err="1">
                    <a:latin typeface="Times New Roman" panose="02020603050405020304" pitchFamily="18" charset="0"/>
                    <a:cs typeface="Times New Roman" panose="02020603050405020304" pitchFamily="18" charset="0"/>
                  </a:rPr>
                  <a:t>b,c,d</a:t>
                </a:r>
                <a:r>
                  <a:rPr lang="en-US" sz="1600" i="1"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4014" y="671289"/>
                <a:ext cx="8920165" cy="2308324"/>
              </a:xfrm>
              <a:prstGeom prst="rect">
                <a:avLst/>
              </a:prstGeom>
              <a:blipFill>
                <a:blip r:embed="rId4"/>
                <a:stretch>
                  <a:fillRect l="-410" t="-792" r="-342"/>
                </a:stretch>
              </a:blipFill>
            </p:spPr>
            <p:txBody>
              <a:bodyPr/>
              <a:lstStyle/>
              <a:p>
                <a:r>
                  <a:rPr lang="en-US">
                    <a:noFill/>
                  </a:rPr>
                  <a:t> </a:t>
                </a:r>
              </a:p>
            </p:txBody>
          </p:sp>
        </mc:Fallback>
      </mc:AlternateContent>
      <p:sp>
        <p:nvSpPr>
          <p:cNvPr id="7" name="TextBox 6"/>
          <p:cNvSpPr txBox="1"/>
          <p:nvPr/>
        </p:nvSpPr>
        <p:spPr>
          <a:xfrm>
            <a:off x="1548432" y="6488668"/>
            <a:ext cx="6947731"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Fig. 19.7: Illustration of Theorem 19.2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12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64014" y="671289"/>
                <a:ext cx="8920165" cy="477053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If any node in the lattice show low-confidence, then according to Theorem 19.2, the entire sub graph spanned by the rules are also of low-confidence values. For example, if </a:t>
                </a:r>
                <a:r>
                  <a:rPr lang="en-US" sz="1600" i="1" dirty="0" err="1">
                    <a:latin typeface="Times New Roman" panose="02020603050405020304" pitchFamily="18" charset="0"/>
                    <a:cs typeface="Times New Roman" panose="02020603050405020304" pitchFamily="18" charset="0"/>
                  </a:rPr>
                  <a:t>bcd</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a:t>
                </a:r>
                <a:r>
                  <a:rPr lang="en-US" sz="1600" dirty="0">
                    <a:latin typeface="Times New Roman" panose="02020603050405020304" pitchFamily="18" charset="0"/>
                    <a:cs typeface="Times New Roman" panose="02020603050405020304" pitchFamily="18" charset="0"/>
                    <a:sym typeface="Wingdings" panose="05000000000000000000" pitchFamily="2" charset="2"/>
                  </a:rPr>
                  <a:t> is a low confidence rule, then all rules containing </a:t>
                </a:r>
                <a:r>
                  <a:rPr lang="en-US" sz="1600" i="1" dirty="0">
                    <a:latin typeface="Times New Roman" panose="02020603050405020304" pitchFamily="18" charset="0"/>
                    <a:cs typeface="Times New Roman" panose="02020603050405020304" pitchFamily="18" charset="0"/>
                    <a:sym typeface="Wingdings" panose="05000000000000000000" pitchFamily="2" charset="2"/>
                  </a:rPr>
                  <a:t>a</a:t>
                </a:r>
                <a:r>
                  <a:rPr lang="en-US" sz="1600" dirty="0">
                    <a:latin typeface="Times New Roman" panose="02020603050405020304" pitchFamily="18" charset="0"/>
                    <a:cs typeface="Times New Roman" panose="02020603050405020304" pitchFamily="18" charset="0"/>
                    <a:sym typeface="Wingdings" panose="05000000000000000000" pitchFamily="2" charset="2"/>
                  </a:rPr>
                  <a:t> in the consequent, that is,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bc</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ad</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bd</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ac</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cd</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ab</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b</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acd</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c</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abd</a:t>
                </a:r>
                <a:r>
                  <a:rPr lang="en-US" sz="1600" dirty="0">
                    <a:latin typeface="Times New Roman" panose="02020603050405020304" pitchFamily="18" charset="0"/>
                    <a:cs typeface="Times New Roman" panose="02020603050405020304" pitchFamily="18" charset="0"/>
                    <a:sym typeface="Wingdings" panose="05000000000000000000" pitchFamily="2" charset="2"/>
                  </a:rPr>
                  <a:t> and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d</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abc</a:t>
                </a:r>
                <a:r>
                  <a:rPr lang="en-US" sz="1600" i="1"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are also low-confidence rules</a:t>
                </a:r>
                <a:r>
                  <a:rPr lang="en-US" sz="1600" dirty="0" smtClean="0">
                    <a:latin typeface="Times New Roman" panose="02020603050405020304" pitchFamily="18" charset="0"/>
                    <a:cs typeface="Times New Roman" panose="02020603050405020304" pitchFamily="18" charset="0"/>
                    <a:sym typeface="Wingdings" panose="05000000000000000000" pitchFamily="2" charset="2"/>
                  </a:rPr>
                  <a:t>.</a:t>
                </a:r>
              </a:p>
              <a:p>
                <a:pPr algn="just"/>
                <a:endParaRPr lang="en-US" sz="1600" dirty="0">
                  <a:latin typeface="Times New Roman" panose="02020603050405020304" pitchFamily="18" charset="0"/>
                  <a:cs typeface="Times New Roman" panose="02020603050405020304" pitchFamily="18" charset="0"/>
                  <a:sym typeface="Wingdings" panose="05000000000000000000" pitchFamily="2" charset="2"/>
                </a:endParaRPr>
              </a:p>
              <a:p>
                <a:pPr algn="just"/>
                <a:r>
                  <a:rPr lang="en-US" sz="1600" dirty="0">
                    <a:latin typeface="Times New Roman" panose="02020603050405020304" pitchFamily="18" charset="0"/>
                    <a:cs typeface="Times New Roman" panose="02020603050405020304" pitchFamily="18" charset="0"/>
                    <a:sym typeface="Wingdings" panose="05000000000000000000" pitchFamily="2" charset="2"/>
                  </a:rPr>
                  <a:t>Theorem 19.2 is utilized to reduce the number of candidate rules from a given frequent k-item set (k</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m:t>
                    </m:r>
                    <m:r>
                      <a:rPr lang="en-US" sz="1600">
                        <a:latin typeface="Cambria Math" panose="02040503050406030204" pitchFamily="18" charset="0"/>
                        <a:ea typeface="Cambria Math" panose="02040503050406030204" pitchFamily="18" charset="0"/>
                        <a:sym typeface="Wingdings" panose="05000000000000000000" pitchFamily="2" charset="2"/>
                      </a:rPr>
                      <m:t>2). </m:t>
                    </m:r>
                  </m:oMath>
                </a14:m>
                <a:r>
                  <a:rPr lang="en-US" sz="1600" dirty="0">
                    <a:latin typeface="Times New Roman" panose="02020603050405020304" pitchFamily="18" charset="0"/>
                    <a:cs typeface="Times New Roman" panose="02020603050405020304" pitchFamily="18" charset="0"/>
                  </a:rPr>
                  <a:t>Initially, all the high confidence rule that have only one item in the rule consequent are extracted</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These rules are then used to generate candidate rules by merging one of them to other. For example, if A</a:t>
                </a:r>
                <a:r>
                  <a:rPr lang="en-US" sz="1600" dirty="0">
                    <a:latin typeface="Times New Roman" panose="02020603050405020304" pitchFamily="18" charset="0"/>
                    <a:cs typeface="Times New Roman" panose="02020603050405020304" pitchFamily="18" charset="0"/>
                    <a:sym typeface="Wingdings" panose="05000000000000000000" pitchFamily="2" charset="2"/>
                  </a:rPr>
                  <a:t>C and BD are two rules, then they can be merged to a new candidate rule </a:t>
                </a:r>
                <a:r>
                  <a:rPr lang="en-US" sz="1600" i="1" dirty="0">
                    <a:latin typeface="Times New Roman" panose="02020603050405020304" pitchFamily="18" charset="0"/>
                    <a:cs typeface="Times New Roman" panose="02020603050405020304" pitchFamily="18" charset="0"/>
                    <a:sym typeface="Wingdings" panose="05000000000000000000" pitchFamily="2" charset="2"/>
                  </a:rPr>
                  <a:t>A</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m:t>
                    </m:r>
                    <m:r>
                      <a:rPr lang="en-US" sz="1600" i="1">
                        <a:latin typeface="Cambria Math" panose="02040503050406030204" pitchFamily="18" charset="0"/>
                        <a:ea typeface="Cambria Math" panose="02040503050406030204" pitchFamily="18" charset="0"/>
                        <a:sym typeface="Wingdings" panose="05000000000000000000" pitchFamily="2" charset="2"/>
                      </a:rPr>
                      <m:t>𝐵</m:t>
                    </m:r>
                  </m:oMath>
                </a14:m>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 C</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D.</a:t>
                </a:r>
              </a:p>
              <a:p>
                <a:pPr algn="just"/>
                <a:r>
                  <a:rPr lang="en-US" sz="1600" dirty="0">
                    <a:latin typeface="Times New Roman" panose="02020603050405020304" pitchFamily="18" charset="0"/>
                    <a:cs typeface="Times New Roman" panose="02020603050405020304" pitchFamily="18" charset="0"/>
                  </a:rPr>
                  <a:t>Example: {</a:t>
                </a:r>
                <a:r>
                  <a:rPr lang="en-US" sz="1600" i="1" dirty="0" err="1">
                    <a:latin typeface="Times New Roman" panose="02020603050405020304" pitchFamily="18" charset="0"/>
                    <a:cs typeface="Times New Roman" panose="02020603050405020304" pitchFamily="18" charset="0"/>
                  </a:rPr>
                  <a:t>a,b,d</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a:latin typeface="Times New Roman" panose="02020603050405020304" pitchFamily="18" charset="0"/>
                    <a:cs typeface="Times New Roman" panose="02020603050405020304" pitchFamily="18" charset="0"/>
                    <a:sym typeface="Wingdings" panose="05000000000000000000" pitchFamily="2" charset="2"/>
                  </a:rPr>
                  <a:t>c</a:t>
                </a:r>
              </a:p>
              <a:p>
                <a:pPr algn="just"/>
                <a:r>
                  <a:rPr lang="en-US" sz="1600" i="1"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a,</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c</a:t>
                </a:r>
                <a:r>
                  <a:rPr lang="en-US" sz="1600" i="1" dirty="0" err="1">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a:latin typeface="Times New Roman" panose="02020603050405020304" pitchFamily="18" charset="0"/>
                    <a:cs typeface="Times New Roman" panose="02020603050405020304" pitchFamily="18" charset="0"/>
                  </a:rPr>
                  <a:t>b</a:t>
                </a:r>
              </a:p>
              <a:p>
                <a:pPr algn="just"/>
                <a:endParaRPr lang="en-US" sz="1600" i="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these new candidate rules are then passed to the next level of rule extraction</a:t>
                </a:r>
                <a:r>
                  <a:rPr lang="en-US" sz="16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Based on the idea mentioned above, the </a:t>
                </a:r>
                <a:r>
                  <a:rPr lang="en-US" sz="1600" dirty="0" err="1">
                    <a:latin typeface="Times New Roman" panose="02020603050405020304" pitchFamily="18" charset="0"/>
                    <a:cs typeface="Times New Roman" panose="02020603050405020304" pitchFamily="18" charset="0"/>
                  </a:rPr>
                  <a:t>Apriori</a:t>
                </a:r>
                <a:r>
                  <a:rPr lang="en-US" sz="1600" dirty="0">
                    <a:latin typeface="Times New Roman" panose="02020603050405020304" pitchFamily="18" charset="0"/>
                    <a:cs typeface="Times New Roman" panose="02020603050405020304" pitchFamily="18" charset="0"/>
                  </a:rPr>
                  <a:t> algorithm uses a level-wise approach for generating association rules, given a set of frequent item sets. The </a:t>
                </a:r>
                <a:r>
                  <a:rPr lang="en-US" sz="1600" i="1" dirty="0" err="1">
                    <a:latin typeface="Times New Roman" panose="02020603050405020304" pitchFamily="18" charset="0"/>
                    <a:cs typeface="Times New Roman" panose="02020603050405020304" pitchFamily="18" charset="0"/>
                  </a:rPr>
                  <a:t>i-th</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level is corresponding to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number of items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 1,2,...,k-1</a:t>
                </a:r>
                <a:r>
                  <a:rPr lang="en-US" sz="1600" dirty="0">
                    <a:latin typeface="Times New Roman" panose="02020603050405020304" pitchFamily="18" charset="0"/>
                    <a:cs typeface="Times New Roman" panose="02020603050405020304" pitchFamily="18" charset="0"/>
                  </a:rPr>
                  <a:t>) that belong to the rule consequent and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≥2.</m:t>
                    </m:r>
                  </m:oMath>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4014" y="671289"/>
                <a:ext cx="8920165" cy="4770537"/>
              </a:xfrm>
              <a:prstGeom prst="rect">
                <a:avLst/>
              </a:prstGeom>
              <a:blipFill>
                <a:blip r:embed="rId2"/>
                <a:stretch>
                  <a:fillRect l="-410" t="-383" r="-342"/>
                </a:stretch>
              </a:blipFill>
            </p:spPr>
            <p:txBody>
              <a:bodyPr/>
              <a:lstStyle/>
              <a:p>
                <a:r>
                  <a:rPr lang="en-US">
                    <a:noFill/>
                  </a:rPr>
                  <a:t> </a:t>
                </a:r>
              </a:p>
            </p:txBody>
          </p:sp>
        </mc:Fallback>
      </mc:AlternateContent>
    </p:spTree>
    <p:extLst>
      <p:ext uri="{BB962C8B-B14F-4D97-AF65-F5344CB8AC3E}">
        <p14:creationId xmlns:p14="http://schemas.microsoft.com/office/powerpoint/2010/main" val="2650469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10" y="-121019"/>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sp>
        <p:nvSpPr>
          <p:cNvPr id="27" name="TextBox 26"/>
          <p:cNvSpPr txBox="1"/>
          <p:nvPr/>
        </p:nvSpPr>
        <p:spPr>
          <a:xfrm>
            <a:off x="1753071" y="1958488"/>
            <a:ext cx="5862415"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(c) Complex association among diseases, symptoms and medicines</a:t>
            </a:r>
            <a:endParaRPr lang="en-US" sz="1600" dirty="0">
              <a:latin typeface="Times New Roman" panose="02020603050405020304" pitchFamily="18" charset="0"/>
              <a:cs typeface="Times New Roman" panose="02020603050405020304" pitchFamily="18" charset="0"/>
            </a:endParaRPr>
          </a:p>
        </p:txBody>
      </p:sp>
      <p:cxnSp>
        <p:nvCxnSpPr>
          <p:cNvPr id="14" name="Straight Connector 13"/>
          <p:cNvCxnSpPr>
            <a:stCxn id="20" idx="6"/>
            <a:endCxn id="24" idx="2"/>
          </p:cNvCxnSpPr>
          <p:nvPr/>
        </p:nvCxnSpPr>
        <p:spPr>
          <a:xfrm>
            <a:off x="3975830" y="1624163"/>
            <a:ext cx="141690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2664622" y="606471"/>
            <a:ext cx="4234271" cy="1400276"/>
            <a:chOff x="2664622" y="717569"/>
            <a:chExt cx="4234271" cy="1400276"/>
          </a:xfrm>
        </p:grpSpPr>
        <p:sp>
          <p:nvSpPr>
            <p:cNvPr id="10" name="Oval 9"/>
            <p:cNvSpPr/>
            <p:nvPr/>
          </p:nvSpPr>
          <p:spPr>
            <a:xfrm>
              <a:off x="3874735" y="717569"/>
              <a:ext cx="1517996" cy="4941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Medicines</a:t>
              </a:r>
              <a:endParaRPr lang="en-US" sz="1600" dirty="0">
                <a:latin typeface="Times New Roman" panose="02020603050405020304" pitchFamily="18" charset="0"/>
                <a:cs typeface="Times New Roman" panose="02020603050405020304" pitchFamily="18" charset="0"/>
              </a:endParaRPr>
            </a:p>
          </p:txBody>
        </p:sp>
        <p:sp>
          <p:nvSpPr>
            <p:cNvPr id="20" name="Oval 19"/>
            <p:cNvSpPr/>
            <p:nvPr/>
          </p:nvSpPr>
          <p:spPr>
            <a:xfrm>
              <a:off x="2664622" y="1476873"/>
              <a:ext cx="1311208" cy="51677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Diseases</a:t>
              </a:r>
              <a:endParaRPr lang="en-US" sz="1600" dirty="0">
                <a:latin typeface="Times New Roman" panose="02020603050405020304" pitchFamily="18" charset="0"/>
                <a:cs typeface="Times New Roman" panose="02020603050405020304" pitchFamily="18" charset="0"/>
              </a:endParaRPr>
            </a:p>
          </p:txBody>
        </p:sp>
        <p:sp>
          <p:nvSpPr>
            <p:cNvPr id="24" name="Oval 23"/>
            <p:cNvSpPr/>
            <p:nvPr/>
          </p:nvSpPr>
          <p:spPr>
            <a:xfrm>
              <a:off x="5392731" y="1462247"/>
              <a:ext cx="1506162" cy="5460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Symptoms</a:t>
              </a:r>
              <a:endParaRPr lang="en-US" sz="1600" dirty="0">
                <a:latin typeface="Times New Roman" panose="02020603050405020304" pitchFamily="18" charset="0"/>
                <a:cs typeface="Times New Roman" panose="02020603050405020304" pitchFamily="18" charset="0"/>
              </a:endParaRPr>
            </a:p>
          </p:txBody>
        </p:sp>
        <p:cxnSp>
          <p:nvCxnSpPr>
            <p:cNvPr id="29" name="Straight Connector 28"/>
            <p:cNvCxnSpPr>
              <a:stCxn id="10" idx="3"/>
              <a:endCxn id="20" idx="0"/>
            </p:cNvCxnSpPr>
            <p:nvPr/>
          </p:nvCxnSpPr>
          <p:spPr>
            <a:xfrm flipH="1">
              <a:off x="3320226" y="1139369"/>
              <a:ext cx="776814" cy="3375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5"/>
              <a:endCxn id="24" idx="0"/>
            </p:cNvCxnSpPr>
            <p:nvPr/>
          </p:nvCxnSpPr>
          <p:spPr>
            <a:xfrm>
              <a:off x="5170426" y="1139369"/>
              <a:ext cx="975386" cy="32287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63788" y="1748513"/>
              <a:ext cx="769122" cy="369332"/>
            </a:xfrm>
            <a:prstGeom prst="rect">
              <a:avLst/>
            </a:prstGeom>
            <a:noFill/>
          </p:spPr>
          <p:txBody>
            <a:bodyPr wrap="square" rtlCol="0">
              <a:spAutoFit/>
            </a:bodyPr>
            <a:lstStyle/>
            <a:p>
              <a:r>
                <a:rPr lang="en-US" dirty="0" smtClean="0"/>
                <a:t>?</a:t>
              </a:r>
              <a:endParaRPr lang="en-US" dirty="0"/>
            </a:p>
          </p:txBody>
        </p:sp>
      </p:grpSp>
      <mc:AlternateContent xmlns:mc="http://schemas.openxmlformats.org/markup-compatibility/2006" xmlns:a14="http://schemas.microsoft.com/office/drawing/2010/main">
        <mc:Choice Requires="a14">
          <p:sp>
            <p:nvSpPr>
              <p:cNvPr id="34" name="TextBox 33"/>
              <p:cNvSpPr txBox="1"/>
              <p:nvPr/>
            </p:nvSpPr>
            <p:spPr>
              <a:xfrm>
                <a:off x="128187" y="2545433"/>
                <a:ext cx="9075633" cy="3801041"/>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Considering only computer and only few elements thereafter, we see how elaborate </a:t>
                </a:r>
                <a:r>
                  <a:rPr lang="en-US" sz="1600" dirty="0" err="1" smtClean="0">
                    <a:latin typeface="Times New Roman" panose="02020603050405020304" pitchFamily="18" charset="0"/>
                    <a:cs typeface="Times New Roman" panose="02020603050405020304" pitchFamily="18" charset="0"/>
                  </a:rPr>
                  <a:t>associationship</a:t>
                </a:r>
                <a:r>
                  <a:rPr lang="en-US" sz="1600" dirty="0" smtClean="0">
                    <a:latin typeface="Times New Roman" panose="02020603050405020304" pitchFamily="18" charset="0"/>
                    <a:cs typeface="Times New Roman" panose="02020603050405020304" pitchFamily="18" charset="0"/>
                  </a:rPr>
                  <a:t> exists among them. The things even compounded if we consider “smartphone” and/or cloud (of cloud services) into them. If this is not large enough, then consider the scenario of our health world, where three main things namely disease, symptom and medicine are involved. Indeed, there are a large and very complex associations among different constituents in these three things! May be that a medicine specialist can find them. Now, we can formally define the term association which is as follows.</a:t>
                </a:r>
              </a:p>
              <a:p>
                <a:pPr algn="just"/>
                <a:endParaRPr lang="en-US" sz="800" dirty="0">
                  <a:latin typeface="Times New Roman" panose="02020603050405020304" pitchFamily="18" charset="0"/>
                  <a:cs typeface="Times New Roman" panose="02020603050405020304" pitchFamily="18" charset="0"/>
                </a:endParaRPr>
              </a:p>
              <a:p>
                <a:pPr algn="just"/>
                <a:r>
                  <a:rPr lang="en-US" sz="1600" b="1" u="sng" dirty="0" smtClean="0">
                    <a:solidFill>
                      <a:srgbClr val="073C8B"/>
                    </a:solidFill>
                    <a:latin typeface="Times New Roman" panose="02020603050405020304" pitchFamily="18" charset="0"/>
                    <a:cs typeface="Times New Roman" panose="02020603050405020304" pitchFamily="18" charset="0"/>
                  </a:rPr>
                  <a:t>Definition 19.1:</a:t>
                </a:r>
                <a:r>
                  <a:rPr lang="en-US" sz="1600" b="1" i="1" u="sng" dirty="0" smtClean="0">
                    <a:latin typeface="Times New Roman" panose="02020603050405020304" pitchFamily="18" charset="0"/>
                    <a:cs typeface="Times New Roman" panose="02020603050405020304" pitchFamily="18" charset="0"/>
                  </a:rPr>
                  <a:t>Association:</a:t>
                </a:r>
                <a:r>
                  <a:rPr lang="en-US" sz="1600" dirty="0" smtClean="0">
                    <a:latin typeface="Times New Roman" panose="02020603050405020304" pitchFamily="18" charset="0"/>
                    <a:cs typeface="Times New Roman" panose="02020603050405020304" pitchFamily="18" charset="0"/>
                  </a:rPr>
                  <a:t>An association indicates a logical dependency between various things.</a:t>
                </a:r>
              </a:p>
              <a:p>
                <a:pPr algn="just"/>
                <a:endParaRPr lang="en-US" sz="8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These are the three examples pointed out here, and list of such example is, in fact, enormous. One thing is evident from these examples that finding association is not so trivial even if entities are simple or complex in terms of their types or numbers. It, therefore, raises an issue that given a set of things, how to discover association among them. We may note that if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𝐴</m:t>
                        </m:r>
                      </m:sub>
                    </m:sSub>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𝐶</m:t>
                        </m:r>
                      </m:sub>
                    </m:sSub>
                  </m:oMath>
                </a14:m>
                <a:r>
                  <a:rPr lang="en-US" sz="1600" dirty="0" smtClean="0">
                    <a:latin typeface="Times New Roman" panose="02020603050405020304" pitchFamily="18" charset="0"/>
                    <a:cs typeface="Times New Roman" panose="02020603050405020304" pitchFamily="18" charset="0"/>
                  </a:rPr>
                  <a:t> are any two set of elements and</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𝐴</m:t>
                        </m:r>
                      </m:sub>
                    </m:sSub>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𝐶</m:t>
                        </m:r>
                      </m:sub>
                    </m:sSub>
                  </m:oMath>
                </a14:m>
                <a:r>
                  <a:rPr lang="en-US" sz="1600" dirty="0" smtClean="0">
                    <a:latin typeface="Times New Roman" panose="02020603050405020304" pitchFamily="18" charset="0"/>
                    <a:cs typeface="Times New Roman" panose="02020603050405020304" pitchFamily="18" charset="0"/>
                  </a:rPr>
                  <a:t> denotes association between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𝐴</m:t>
                        </m:r>
                      </m:sub>
                    </m:sSub>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𝐶</m:t>
                        </m:r>
                      </m:sub>
                    </m:sSub>
                  </m:oMath>
                </a14:m>
                <a:r>
                  <a:rPr lang="en-US" sz="1600" dirty="0" smtClean="0">
                    <a:latin typeface="Times New Roman" panose="02020603050405020304" pitchFamily="18" charset="0"/>
                    <a:cs typeface="Times New Roman" panose="02020603050405020304" pitchFamily="18" charset="0"/>
                  </a:rPr>
                  <a:t>, then finding all ? is a hard problem because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𝐴</m:t>
                            </m:r>
                          </m:sub>
                        </m:sSub>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smtClean="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𝐶</m:t>
                            </m:r>
                          </m:sub>
                        </m:sSub>
                      </m:e>
                    </m:d>
                    <m:r>
                      <a:rPr lang="en-US" sz="1600" i="1">
                        <a:latin typeface="Cambria Math" panose="02040503050406030204" pitchFamily="18" charset="0"/>
                        <a:ea typeface="Cambria Math" panose="02040503050406030204" pitchFamily="18" charset="0"/>
                        <a:cs typeface="Times New Roman" panose="02020603050405020304" pitchFamily="18" charset="0"/>
                      </a:rPr>
                      <m:t>≥1</m:t>
                    </m:r>
                  </m:oMath>
                </a14:m>
                <a:r>
                  <a:rPr lang="en-US" sz="1600" dirty="0" smtClean="0">
                    <a:latin typeface="Times New Roman" panose="02020603050405020304" pitchFamily="18" charset="0"/>
                    <a:cs typeface="Times New Roman" panose="02020603050405020304" pitchFamily="18" charset="0"/>
                  </a:rPr>
                  <a:t> and number of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m:t>
                        </m:r>
                      </m:e>
                      <m:sub>
                        <m:r>
                          <a:rPr lang="en-US" sz="1600" b="0" i="1" smtClean="0">
                            <a:latin typeface="Cambria Math" panose="02040503050406030204" pitchFamily="18" charset="0"/>
                            <a:cs typeface="Times New Roman" panose="02020603050405020304" pitchFamily="18" charset="0"/>
                          </a:rPr>
                          <m:t>𝑠</m:t>
                        </m:r>
                      </m:sub>
                    </m:sSub>
                  </m:oMath>
                </a14:m>
                <a:r>
                  <a:rPr lang="en-US" sz="1600" dirty="0" smtClean="0">
                    <a:latin typeface="Times New Roman" panose="02020603050405020304" pitchFamily="18" charset="0"/>
                    <a:cs typeface="Times New Roman" panose="02020603050405020304" pitchFamily="18" charset="0"/>
                  </a:rPr>
                  <a:t> increases exponentially as </a:t>
                </a:r>
                <a14:m>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𝐴</m:t>
                            </m:r>
                          </m:sub>
                        </m:sSub>
                      </m:e>
                    </m:d>
                    <m:r>
                      <a:rPr lang="en-US" sz="1600" b="0" i="1" smtClean="0">
                        <a:latin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𝐶</m:t>
                            </m:r>
                          </m:sub>
                        </m:sSub>
                      </m:e>
                    </m:d>
                  </m:oMath>
                </a14:m>
                <a:r>
                  <a:rPr lang="en-US" sz="1600" dirty="0" smtClean="0">
                    <a:latin typeface="Times New Roman" panose="02020603050405020304" pitchFamily="18" charset="0"/>
                    <a:cs typeface="Times New Roman" panose="02020603050405020304" pitchFamily="18" charset="0"/>
                  </a:rPr>
                  <a:t> increases. This is one of the fundamental problem in data mining and called Association Rule Mining (ARM). We can define the association rule mining problem as follows. </a:t>
                </a:r>
                <a:endParaRPr lang="en-US" sz="1600" dirty="0">
                  <a:latin typeface="Times New Roman" panose="020206030504050203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28187" y="2545433"/>
                <a:ext cx="9075633" cy="3801041"/>
              </a:xfrm>
              <a:prstGeom prst="rect">
                <a:avLst/>
              </a:prstGeom>
              <a:blipFill>
                <a:blip r:embed="rId2"/>
                <a:stretch>
                  <a:fillRect l="-336" t="-482" r="-403" b="-803"/>
                </a:stretch>
              </a:blipFill>
            </p:spPr>
            <p:txBody>
              <a:bodyPr/>
              <a:lstStyle/>
              <a:p>
                <a:r>
                  <a:rPr lang="en-US">
                    <a:noFill/>
                  </a:rPr>
                  <a:t> </a:t>
                </a:r>
              </a:p>
            </p:txBody>
          </p:sp>
        </mc:Fallback>
      </mc:AlternateContent>
      <p:cxnSp>
        <p:nvCxnSpPr>
          <p:cNvPr id="36" name="Straight Connector 35"/>
          <p:cNvCxnSpPr/>
          <p:nvPr/>
        </p:nvCxnSpPr>
        <p:spPr>
          <a:xfrm>
            <a:off x="7931408" y="5418031"/>
            <a:ext cx="418746" cy="0"/>
          </a:xfrm>
          <a:prstGeom prst="line">
            <a:avLst/>
          </a:prstGeom>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8012613" y="5159684"/>
            <a:ext cx="369821" cy="338554"/>
          </a:xfrm>
          <a:prstGeom prst="rect">
            <a:avLst/>
          </a:prstGeom>
          <a:noFill/>
        </p:spPr>
        <p:txBody>
          <a:bodyPr wrap="square" rtlCol="0">
            <a:spAutoFit/>
          </a:bodyPr>
          <a:lstStyle/>
          <a:p>
            <a:r>
              <a:rPr lang="en-US" sz="1600" dirty="0" smtClean="0"/>
              <a:t>?</a:t>
            </a:r>
            <a:endParaRPr lang="en-US" sz="1600" dirty="0"/>
          </a:p>
        </p:txBody>
      </p:sp>
    </p:spTree>
    <p:extLst>
      <p:ext uri="{BB962C8B-B14F-4D97-AF65-F5344CB8AC3E}">
        <p14:creationId xmlns:p14="http://schemas.microsoft.com/office/powerpoint/2010/main" val="40422179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64014" y="671289"/>
                <a:ext cx="8920165" cy="5755422"/>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pseudocode for the rule generation according to </a:t>
                </a:r>
                <a:r>
                  <a:rPr lang="en-US" sz="1600" dirty="0" err="1">
                    <a:latin typeface="Times New Roman" panose="02020603050405020304" pitchFamily="18" charset="0"/>
                    <a:cs typeface="Times New Roman" panose="02020603050405020304" pitchFamily="18" charset="0"/>
                  </a:rPr>
                  <a:t>Apriori</a:t>
                </a:r>
                <a:r>
                  <a:rPr lang="en-US" sz="1600" dirty="0">
                    <a:latin typeface="Times New Roman" panose="02020603050405020304" pitchFamily="18" charset="0"/>
                    <a:cs typeface="Times New Roman" panose="02020603050405020304" pitchFamily="18" charset="0"/>
                  </a:rPr>
                  <a:t> algorithm is precisely stated in Algorithm 19.2.</a:t>
                </a:r>
              </a:p>
              <a:p>
                <a:pPr algn="just"/>
                <a:endParaRPr lang="en-US" sz="1600" b="1" i="1" u="sng" dirty="0" smtClean="0">
                  <a:latin typeface="Times New Roman" panose="02020603050405020304" pitchFamily="18" charset="0"/>
                  <a:cs typeface="Times New Roman" panose="02020603050405020304" pitchFamily="18" charset="0"/>
                </a:endParaRPr>
              </a:p>
              <a:p>
                <a:pPr algn="just"/>
                <a:r>
                  <a:rPr lang="en-US" sz="1600" b="1" i="1" u="sng" dirty="0" smtClean="0">
                    <a:latin typeface="Times New Roman" panose="02020603050405020304" pitchFamily="18" charset="0"/>
                    <a:cs typeface="Times New Roman" panose="02020603050405020304" pitchFamily="18" charset="0"/>
                  </a:rPr>
                  <a:t>Algorithm </a:t>
                </a:r>
                <a:r>
                  <a:rPr lang="en-US" sz="1600" b="1" i="1" u="sng" dirty="0">
                    <a:latin typeface="Times New Roman" panose="02020603050405020304" pitchFamily="18" charset="0"/>
                    <a:cs typeface="Times New Roman" panose="02020603050405020304" pitchFamily="18" charset="0"/>
                  </a:rPr>
                  <a:t>19.2: </a:t>
                </a:r>
                <a:r>
                  <a:rPr lang="en-US" sz="1600" b="1" i="1" u="sng" dirty="0" err="1">
                    <a:latin typeface="Times New Roman" panose="02020603050405020304" pitchFamily="18" charset="0"/>
                    <a:cs typeface="Times New Roman" panose="02020603050405020304" pitchFamily="18" charset="0"/>
                  </a:rPr>
                  <a:t>Apriori</a:t>
                </a:r>
                <a:r>
                  <a:rPr lang="en-US" sz="1600" b="1" i="1" u="sng" dirty="0">
                    <a:latin typeface="Times New Roman" panose="02020603050405020304" pitchFamily="18" charset="0"/>
                    <a:cs typeface="Times New Roman" panose="02020603050405020304" pitchFamily="18" charset="0"/>
                  </a:rPr>
                  <a:t> Association Rule </a:t>
                </a:r>
                <a:r>
                  <a:rPr lang="en-US" sz="1600" b="1" i="1" u="sng" dirty="0" smtClean="0">
                    <a:latin typeface="Times New Roman" panose="02020603050405020304" pitchFamily="18" charset="0"/>
                    <a:cs typeface="Times New Roman" panose="02020603050405020304" pitchFamily="18" charset="0"/>
                  </a:rPr>
                  <a:t>Generation</a:t>
                </a:r>
              </a:p>
              <a:p>
                <a:pPr algn="just"/>
                <a:endParaRPr lang="en-US" sz="1600" b="1" i="1" u="sng" dirty="0">
                  <a:latin typeface="Times New Roman" panose="02020603050405020304" pitchFamily="18" charset="0"/>
                  <a:cs typeface="Times New Roman" panose="02020603050405020304" pitchFamily="18" charset="0"/>
                </a:endParaRPr>
              </a:p>
              <a:p>
                <a:pPr algn="just"/>
                <a:r>
                  <a:rPr lang="en-US" sz="1600" u="sng" dirty="0">
                    <a:latin typeface="Times New Roman" panose="02020603050405020304" pitchFamily="18" charset="0"/>
                    <a:cs typeface="Times New Roman" panose="02020603050405020304" pitchFamily="18" charset="0"/>
                  </a:rPr>
                  <a:t>Input</a:t>
                </a:r>
                <a:r>
                  <a:rPr lang="en-US" sz="1600" dirty="0">
                    <a:latin typeface="Times New Roman" panose="02020603050405020304" pitchFamily="18" charset="0"/>
                    <a:cs typeface="Times New Roman" panose="02020603050405020304" pitchFamily="18" charset="0"/>
                  </a:rPr>
                  <a:t>:</a:t>
                </a:r>
                <a14:m>
                  <m:oMath xmlns:m="http://schemas.openxmlformats.org/officeDocument/2006/math">
                    <m:r>
                      <a:rPr lang="en-US" sz="1600" dirty="0">
                        <a:latin typeface="Cambria Math" panose="02040503050406030204" pitchFamily="18" charset="0"/>
                      </a:rPr>
                      <m:t> </m:t>
                    </m:r>
                    <m:r>
                      <a:rPr lang="en-US" sz="1600" i="1" dirty="0">
                        <a:latin typeface="Cambria Math" panose="02040503050406030204" pitchFamily="18" charset="0"/>
                      </a:rPr>
                      <m:t>𝐿</m:t>
                    </m:r>
                    <m:r>
                      <m:rPr>
                        <m:nor/>
                      </m:rPr>
                      <a:rPr lang="en-US" sz="1600" dirty="0">
                        <a:latin typeface="Times New Roman" panose="02020603050405020304" pitchFamily="18" charset="0"/>
                        <a:cs typeface="Times New Roman" panose="020206030504050203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𝐿</m:t>
                        </m:r>
                      </m:e>
                      <m:sub>
                        <m:r>
                          <a:rPr lang="en-US" sz="1600" i="1" dirty="0">
                            <a:latin typeface="Cambria Math" panose="02040503050406030204" pitchFamily="18" charset="0"/>
                          </a:rPr>
                          <m:t>2</m:t>
                        </m:r>
                      </m:sub>
                    </m:sSub>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𝐿</m:t>
                        </m:r>
                      </m:e>
                      <m:sub>
                        <m:r>
                          <a:rPr lang="en-US" sz="1600" i="1" dirty="0">
                            <a:latin typeface="Cambria Math" panose="02040503050406030204" pitchFamily="18" charset="0"/>
                          </a:rPr>
                          <m:t>3 </m:t>
                        </m:r>
                      </m:sub>
                    </m:sSub>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𝐿</m:t>
                        </m:r>
                      </m:e>
                      <m:sub>
                        <m:r>
                          <a:rPr lang="en-US" sz="1600" i="1" dirty="0">
                            <a:latin typeface="Cambria Math" panose="02040503050406030204" pitchFamily="18" charset="0"/>
                          </a:rPr>
                          <m:t>𝑘</m:t>
                        </m:r>
                        <m:r>
                          <a:rPr lang="en-US" sz="1600" i="1" dirty="0">
                            <a:latin typeface="Cambria Math" panose="02040503050406030204" pitchFamily="18" charset="0"/>
                          </a:rPr>
                          <m:t> </m:t>
                        </m:r>
                      </m:sub>
                    </m:sSub>
                  </m:oMath>
                </a14:m>
                <a:r>
                  <a:rPr lang="en-US" sz="1600" dirty="0">
                    <a:latin typeface="Times New Roman" panose="02020603050405020304" pitchFamily="18" charset="0"/>
                    <a:cs typeface="Times New Roman" panose="02020603050405020304" pitchFamily="18" charset="0"/>
                  </a:rPr>
                  <a:t>, set of frequent item sets. Minimum confidence threshold </a:t>
                </a:r>
                <a:r>
                  <a:rPr lang="en-US" sz="1600" i="1" u="sng" dirty="0" err="1" smtClean="0">
                    <a:latin typeface="Times New Roman" panose="02020603050405020304" pitchFamily="18" charset="0"/>
                    <a:cs typeface="Times New Roman" panose="02020603050405020304" pitchFamily="18" charset="0"/>
                  </a:rPr>
                  <a:t>minconf</a:t>
                </a:r>
                <a:endParaRPr lang="en-US" sz="1600" i="1" u="sng" dirty="0" smtClean="0">
                  <a:latin typeface="Times New Roman" panose="02020603050405020304" pitchFamily="18" charset="0"/>
                  <a:cs typeface="Times New Roman" panose="02020603050405020304" pitchFamily="18" charset="0"/>
                </a:endParaRPr>
              </a:p>
              <a:p>
                <a:pPr algn="just"/>
                <a:endParaRPr lang="en-US" sz="1600" i="1" u="sng" dirty="0">
                  <a:latin typeface="Times New Roman" panose="02020603050405020304" pitchFamily="18" charset="0"/>
                  <a:cs typeface="Times New Roman" panose="02020603050405020304" pitchFamily="18" charset="0"/>
                </a:endParaRPr>
              </a:p>
              <a:p>
                <a:pPr algn="just"/>
                <a:r>
                  <a:rPr lang="en-US" sz="1600" u="sng" dirty="0">
                    <a:latin typeface="Times New Roman" panose="02020603050405020304" pitchFamily="18" charset="0"/>
                    <a:cs typeface="Times New Roman" panose="02020603050405020304" pitchFamily="18" charset="0"/>
                  </a:rPr>
                  <a:t>Output:</a:t>
                </a:r>
                <a:r>
                  <a:rPr lang="en-US" sz="1600" dirty="0">
                    <a:latin typeface="Times New Roman" panose="02020603050405020304" pitchFamily="18" charset="0"/>
                    <a:cs typeface="Times New Roman" panose="02020603050405020304" pitchFamily="18" charset="0"/>
                  </a:rPr>
                  <a:t> AR, set of association rules</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u="sng" dirty="0">
                    <a:latin typeface="Times New Roman" panose="02020603050405020304" pitchFamily="18" charset="0"/>
                    <a:cs typeface="Times New Roman" panose="02020603050405020304" pitchFamily="18" charset="0"/>
                  </a:rPr>
                  <a:t>Step:</a:t>
                </a: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Initialization: Get high-confidence rule with one-item in rule-head.</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AR =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 The list of rules is initially empty</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For each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oMath>
                </a14:m>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do</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Get all rules in the form R= {</a:t>
                </a:r>
                <a14:m>
                  <m:oMath xmlns:m="http://schemas.openxmlformats.org/officeDocument/2006/math">
                    <m:r>
                      <a:rPr lang="en-US" sz="1600" i="1">
                        <a:latin typeface="Cambria Math" panose="02040503050406030204" pitchFamily="18" charset="0"/>
                        <a:ea typeface="Cambria Math" panose="02040503050406030204" pitchFamily="18" charset="0"/>
                      </a:rPr>
                      <m:t>𝑙</m:t>
                    </m:r>
                  </m:oMath>
                </a14:m>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600" i="1" dirty="0">
                    <a:latin typeface="Times New Roman" panose="02020603050405020304" pitchFamily="18" charset="0"/>
                    <a:cs typeface="Times New Roman" panose="02020603050405020304" pitchFamily="18" charset="0"/>
                    <a:sym typeface="Wingdings" panose="05000000000000000000" pitchFamily="2" charset="2"/>
                  </a:rPr>
                  <a:t>r | r</a:t>
                </a:r>
                <a:r>
                  <a:rPr lang="en-US" sz="16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|r| = </a:t>
                </a:r>
                <a:r>
                  <a:rPr lang="en-US" sz="1600" dirty="0">
                    <a:latin typeface="Times New Roman" panose="02020603050405020304" pitchFamily="18" charset="0"/>
                    <a:cs typeface="Times New Roman" panose="02020603050405020304" pitchFamily="18" charset="0"/>
                  </a:rPr>
                  <a:t>1, </a:t>
                </a:r>
                <a:r>
                  <a:rPr lang="en-US" sz="1600" i="1" dirty="0">
                    <a:latin typeface="Times New Roman" panose="02020603050405020304" pitchFamily="18" charset="0"/>
                    <a:cs typeface="Times New Roman" panose="02020603050405020304" pitchFamily="18" charset="0"/>
                  </a:rPr>
                  <a:t>l </a:t>
                </a:r>
                <a:r>
                  <a:rPr lang="en-US" sz="1600"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i</a:t>
                </a:r>
                <a:r>
                  <a:rPr lang="en-US" sz="1600" i="1" dirty="0">
                    <a:latin typeface="Times New Roman" panose="02020603050405020304" pitchFamily="18" charset="0"/>
                    <a:cs typeface="Times New Roman" panose="02020603050405020304" pitchFamily="18" charset="0"/>
                  </a:rPr>
                  <a:t> – r, </a:t>
                </a:r>
                <a14:m>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 (</m:t>
                    </m:r>
                  </m:oMath>
                </a14:m>
                <a:r>
                  <a:rPr lang="en-US" sz="1600" i="1" dirty="0">
                    <a:latin typeface="Times New Roman" panose="02020603050405020304" pitchFamily="18" charset="0"/>
                    <a:cs typeface="Times New Roman" panose="02020603050405020304" pitchFamily="18" charset="0"/>
                  </a:rPr>
                  <a:t>l</a:t>
                </a:r>
                <a:r>
                  <a:rPr lang="en-US" sz="1600" i="1" dirty="0">
                    <a:latin typeface="Times New Roman" panose="02020603050405020304" pitchFamily="18" charset="0"/>
                    <a:cs typeface="Times New Roman" panose="02020603050405020304" pitchFamily="18" charset="0"/>
                    <a:sym typeface="Wingdings" panose="05000000000000000000" pitchFamily="2" charset="2"/>
                  </a:rPr>
                  <a:t> r</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m:t>
                    </m:r>
                  </m:oMath>
                </a14:m>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misconf</a:t>
                </a:r>
                <a:r>
                  <a:rPr lang="en-US" sz="1600"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AR = AR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R // Add this rule to the rule of association</a:t>
                </a:r>
              </a:p>
              <a:p>
                <a:pPr algn="just"/>
                <a:r>
                  <a:rPr lang="en-US" sz="1600" dirty="0" smtClean="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This completes the extraction of all association rule with only one item in the head.</a:t>
                </a:r>
              </a:p>
              <a:p>
                <a:pPr algn="just"/>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Level-wise generation of association rules.</a:t>
                </a:r>
              </a:p>
              <a:p>
                <a:pPr marL="3429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For each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𝑘</m:t>
                        </m:r>
                      </m:sub>
                    </m:sSub>
                  </m:oMath>
                </a14:m>
                <a:r>
                  <a:rPr lang="en-US" sz="1600" dirty="0">
                    <a:latin typeface="Times New Roman" panose="02020603050405020304" pitchFamily="18" charset="0"/>
                    <a:cs typeface="Times New Roman" panose="02020603050405020304" pitchFamily="18" charset="0"/>
                  </a:rPr>
                  <a:t>, the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-item set rules (</a:t>
                </a:r>
                <a:r>
                  <a:rPr lang="en-US" sz="1600" i="1" dirty="0">
                    <a:latin typeface="Times New Roman" panose="02020603050405020304" pitchFamily="18" charset="0"/>
                    <a:cs typeface="Times New Roman" panose="02020603050405020304" pitchFamily="18" charset="0"/>
                  </a:rPr>
                  <a:t>k </a:t>
                </a:r>
                <a14:m>
                  <m:oMath xmlns:m="http://schemas.openxmlformats.org/officeDocument/2006/math">
                    <m:r>
                      <a:rPr lang="en-US" sz="1600" i="1">
                        <a:latin typeface="Cambria Math" panose="02040503050406030204" pitchFamily="18" charset="0"/>
                        <a:ea typeface="Cambria Math" panose="02040503050406030204" pitchFamily="18" charset="0"/>
                      </a:rPr>
                      <m:t>≥2</m:t>
                    </m:r>
                  </m:oMath>
                </a14:m>
                <a:r>
                  <a:rPr lang="en-US" sz="1600" dirty="0">
                    <a:latin typeface="Times New Roman" panose="02020603050405020304" pitchFamily="18" charset="0"/>
                    <a:cs typeface="Times New Roman" panose="02020603050405020304" pitchFamily="18" charset="0"/>
                  </a:rPr>
                  <a:t>) in AR do</a:t>
                </a:r>
              </a:p>
              <a:p>
                <a:pPr marL="342900" indent="-342900" algn="just">
                  <a:buFont typeface="+mj-lt"/>
                  <a:buAutoNum type="arabicPeriod" startAt="5"/>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𝑘</m:t>
                        </m:r>
                      </m:sub>
                    </m:sSub>
                  </m:oMath>
                </a14:m>
                <a:r>
                  <a:rPr lang="en-US" sz="1600" dirty="0">
                    <a:latin typeface="Times New Roman" panose="02020603050405020304" pitchFamily="18" charset="0"/>
                    <a:cs typeface="Times New Roman" panose="02020603050405020304" pitchFamily="18" charset="0"/>
                  </a:rPr>
                  <a:t> =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i</a:t>
                </a:r>
                <a:r>
                  <a:rPr lang="en-US" sz="1600" i="1" dirty="0">
                    <a:latin typeface="Times New Roman" panose="02020603050405020304" pitchFamily="18" charset="0"/>
                    <a:cs typeface="Times New Roman" panose="02020603050405020304" pitchFamily="18" charset="0"/>
                    <a:sym typeface="Wingdings" panose="05000000000000000000" pitchFamily="2" charset="2"/>
                  </a:rPr>
                  <a:t> | </a:t>
                </a:r>
                <a:r>
                  <a:rPr lang="en-US" sz="1600" i="1" dirty="0" err="1">
                    <a:latin typeface="Times New Roman" panose="02020603050405020304" pitchFamily="18" charset="0"/>
                    <a:cs typeface="Times New Roman" panose="02020603050405020304" pitchFamily="18" charset="0"/>
                    <a:sym typeface="Wingdings" panose="05000000000000000000" pitchFamily="2" charset="2"/>
                  </a:rPr>
                  <a:t>i</a:t>
                </a:r>
                <a:r>
                  <a:rPr lang="en-US" sz="16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𝑘</m:t>
                        </m:r>
                      </m:sub>
                    </m:sSub>
                  </m:oMath>
                </a14:m>
                <a:r>
                  <a:rPr lang="en-US" sz="1600" dirty="0">
                    <a:latin typeface="Times New Roman" panose="02020603050405020304" pitchFamily="18" charset="0"/>
                    <a:cs typeface="Times New Roman" panose="02020603050405020304" pitchFamily="18" charset="0"/>
                  </a:rPr>
                  <a:t>}</a:t>
                </a:r>
              </a:p>
              <a:p>
                <a:pPr marL="3429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R= </a:t>
                </a:r>
                <a:r>
                  <a:rPr lang="en-US" sz="1600" dirty="0" err="1">
                    <a:latin typeface="Times New Roman" panose="02020603050405020304" pitchFamily="18" charset="0"/>
                    <a:cs typeface="Times New Roman" panose="02020603050405020304" pitchFamily="18" charset="0"/>
                  </a:rPr>
                  <a:t>Apriori</a:t>
                </a:r>
                <a:r>
                  <a:rPr lang="en-US" sz="1600" dirty="0">
                    <a:latin typeface="Times New Roman" panose="02020603050405020304" pitchFamily="18" charset="0"/>
                    <a:cs typeface="Times New Roman" panose="02020603050405020304" pitchFamily="18" charset="0"/>
                  </a:rPr>
                  <a:t>-Rules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𝑘</m:t>
                        </m:r>
                      </m:sub>
                    </m:sSub>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𝑘</m:t>
                        </m:r>
                      </m:sub>
                    </m:sSub>
                  </m:oMath>
                </a14:m>
                <a:r>
                  <a:rPr lang="en-US" sz="1600" dirty="0">
                    <a:latin typeface="Times New Roman" panose="02020603050405020304" pitchFamily="18" charset="0"/>
                    <a:cs typeface="Times New Roman" panose="02020603050405020304" pitchFamily="18" charset="0"/>
                  </a:rPr>
                  <a:t>)</a:t>
                </a:r>
              </a:p>
              <a:p>
                <a:pPr marL="3429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AR = AR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R // Add new extracted rules</a:t>
                </a:r>
              </a:p>
              <a:p>
                <a:pPr marL="3429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Return AR</a:t>
                </a:r>
              </a:p>
              <a:p>
                <a:pPr marL="342900" indent="-342900" algn="just">
                  <a:buFont typeface="+mj-lt"/>
                  <a:buAutoNum type="arabicPeriod" startAt="5"/>
                </a:pPr>
                <a:r>
                  <a:rPr lang="en-US" sz="1600" dirty="0">
                    <a:latin typeface="Times New Roman" panose="02020603050405020304" pitchFamily="18" charset="0"/>
                    <a:cs typeface="Times New Roman" panose="02020603050405020304" pitchFamily="18" charset="0"/>
                  </a:rPr>
                  <a:t>Stop.</a:t>
                </a: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4014" y="671289"/>
                <a:ext cx="8920165" cy="5755422"/>
              </a:xfrm>
              <a:prstGeom prst="rect">
                <a:avLst/>
              </a:prstGeom>
              <a:blipFill>
                <a:blip r:embed="rId2"/>
                <a:stretch>
                  <a:fillRect l="-410" t="-318"/>
                </a:stretch>
              </a:blipFill>
            </p:spPr>
            <p:txBody>
              <a:bodyPr/>
              <a:lstStyle/>
              <a:p>
                <a:r>
                  <a:rPr lang="en-US">
                    <a:noFill/>
                  </a:rPr>
                  <a:t> </a:t>
                </a:r>
              </a:p>
            </p:txBody>
          </p:sp>
        </mc:Fallback>
      </mc:AlternateContent>
    </p:spTree>
    <p:extLst>
      <p:ext uri="{BB962C8B-B14F-4D97-AF65-F5344CB8AC3E}">
        <p14:creationId xmlns:p14="http://schemas.microsoft.com/office/powerpoint/2010/main" val="1301692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68080" y="901521"/>
                <a:ext cx="8701557" cy="5589431"/>
              </a:xfrm>
            </p:spPr>
            <p:txBody>
              <a:bodyPr>
                <a:normAutofit lnSpcReduction="10000"/>
              </a:bodyPr>
              <a:lstStyle/>
              <a:p>
                <a:pPr marL="0" indent="0">
                  <a:buNone/>
                </a:pPr>
                <a:r>
                  <a:rPr lang="en-US" sz="1800" dirty="0" smtClean="0">
                    <a:latin typeface="Times New Roman" panose="02020603050405020304" pitchFamily="18" charset="0"/>
                    <a:cs typeface="Times New Roman" panose="02020603050405020304" pitchFamily="18" charset="0"/>
                  </a:rPr>
                  <a:t>We now state the </a:t>
                </a:r>
                <a:r>
                  <a:rPr lang="en-US" sz="1800" dirty="0" err="1" smtClean="0">
                    <a:latin typeface="Times New Roman" panose="02020603050405020304" pitchFamily="18" charset="0"/>
                    <a:cs typeface="Times New Roman" panose="02020603050405020304" pitchFamily="18" charset="0"/>
                  </a:rPr>
                  <a:t>Apriori</a:t>
                </a:r>
                <a:r>
                  <a:rPr lang="en-US" sz="1800" dirty="0" smtClean="0">
                    <a:latin typeface="Times New Roman" panose="02020603050405020304" pitchFamily="18" charset="0"/>
                    <a:cs typeface="Times New Roman" panose="02020603050405020304" pitchFamily="18" charset="0"/>
                  </a:rPr>
                  <a:t>-Rules (...) procedure follows:</a:t>
                </a:r>
              </a:p>
              <a:p>
                <a:pPr marL="0" indent="0">
                  <a:buNone/>
                </a:pPr>
                <a:r>
                  <a:rPr lang="en-US" sz="1800" b="1" u="sng" dirty="0" smtClean="0">
                    <a:latin typeface="Times New Roman" panose="02020603050405020304" pitchFamily="18" charset="0"/>
                    <a:cs typeface="Times New Roman" panose="02020603050405020304" pitchFamily="18" charset="0"/>
                  </a:rPr>
                  <a:t>Procedure </a:t>
                </a:r>
                <a:r>
                  <a:rPr lang="en-US" sz="1800" b="1" u="sng" dirty="0" err="1" smtClean="0">
                    <a:latin typeface="Times New Roman" panose="02020603050405020304" pitchFamily="18" charset="0"/>
                    <a:cs typeface="Times New Roman" panose="02020603050405020304" pitchFamily="18" charset="0"/>
                  </a:rPr>
                  <a:t>Apriori</a:t>
                </a:r>
                <a:r>
                  <a:rPr lang="en-US" sz="1800" b="1" u="sng" dirty="0" smtClean="0">
                    <a:latin typeface="Times New Roman" panose="02020603050405020304" pitchFamily="18" charset="0"/>
                    <a:cs typeface="Times New Roman" panose="02020603050405020304" pitchFamily="18" charset="0"/>
                  </a:rPr>
                  <a:t>-Rules</a:t>
                </a:r>
              </a:p>
              <a:p>
                <a:pPr marL="0" indent="0">
                  <a:buNone/>
                </a:pPr>
                <a:r>
                  <a:rPr lang="en-US" sz="1800" i="1" u="sng" dirty="0" smtClean="0">
                    <a:latin typeface="Times New Roman" panose="02020603050405020304" pitchFamily="18" charset="0"/>
                    <a:cs typeface="Times New Roman" panose="02020603050405020304" pitchFamily="18" charset="0"/>
                  </a:rPr>
                  <a:t>Input:</a:t>
                </a:r>
                <a:r>
                  <a:rPr lang="en-US" sz="1800" i="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𝑚</m:t>
                        </m:r>
                      </m:sub>
                    </m:sSub>
                    <m:r>
                      <a:rPr lang="en-US" sz="1800" b="0" i="0" smtClean="0">
                        <a:latin typeface="Cambria Math" panose="02040503050406030204" pitchFamily="18" charset="0"/>
                      </a:rPr>
                      <m:t>,</m:t>
                    </m:r>
                  </m:oMath>
                </a14:m>
                <a:r>
                  <a:rPr lang="en-US" sz="1800" dirty="0" smtClean="0">
                    <a:latin typeface="Times New Roman" panose="02020603050405020304" pitchFamily="18" charset="0"/>
                    <a:cs typeface="Times New Roman" panose="02020603050405020304" pitchFamily="18" charset="0"/>
                  </a:rPr>
                  <a:t> all item sets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𝑘</m:t>
                        </m:r>
                      </m:sub>
                    </m:sSub>
                  </m:oMath>
                </a14:m>
                <a:r>
                  <a:rPr lang="en-US" sz="1800"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𝑏</m:t>
                        </m:r>
                      </m:sub>
                    </m:sSub>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b="0" i="1" smtClean="0">
                            <a:latin typeface="Cambria Math" panose="02040503050406030204" pitchFamily="18" charset="0"/>
                            <a:ea typeface="Cambria Math" panose="02040503050406030204" pitchFamily="18" charset="0"/>
                          </a:rPr>
                          <m:t>𝑚</m:t>
                        </m:r>
                      </m:sub>
                    </m:sSub>
                  </m:oMath>
                </a14:m>
                <a:r>
                  <a:rPr lang="en-US" sz="1800" dirty="0" smtClean="0">
                    <a:latin typeface="Times New Roman" panose="02020603050405020304" pitchFamily="18" charset="0"/>
                    <a:cs typeface="Times New Roman" panose="02020603050405020304" pitchFamily="18" charset="0"/>
                  </a:rPr>
                  <a:t>} </a:t>
                </a:r>
              </a:p>
              <a:p>
                <a:pPr marL="0" indent="0">
                  <a:buNone/>
                </a:pPr>
                <a:r>
                  <a:rPr lang="en-US" sz="1800" i="1" dirty="0">
                    <a:latin typeface="Times New Roman" panose="02020603050405020304" pitchFamily="18" charset="0"/>
                    <a:cs typeface="Times New Roman" panose="02020603050405020304" pitchFamily="18" charset="0"/>
                  </a:rPr>
                  <a:t>k</a:t>
                </a:r>
                <a:r>
                  <a:rPr lang="en-US" sz="1800" i="1" dirty="0" smtClean="0">
                    <a:latin typeface="Times New Roman" panose="02020603050405020304" pitchFamily="18" charset="0"/>
                    <a:cs typeface="Times New Roman" panose="02020603050405020304" pitchFamily="18" charset="0"/>
                  </a:rPr>
                  <a:t> = </a:t>
                </a:r>
                <a:r>
                  <a:rPr lang="en-US" sz="1800" i="1" dirty="0" err="1" smtClean="0">
                    <a:latin typeface="Times New Roman" panose="02020603050405020304" pitchFamily="18" charset="0"/>
                    <a:cs typeface="Times New Roman" panose="02020603050405020304" pitchFamily="18" charset="0"/>
                  </a:rPr>
                  <a:t>btm</a:t>
                </a:r>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corresponding to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𝑏</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sub>
                    </m:sSub>
                  </m:oMath>
                </a14:m>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i.e.</a:t>
                </a:r>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rule with consequent size </a:t>
                </a:r>
                <a:r>
                  <a:rPr lang="en-US" sz="1800" i="1" dirty="0" smtClean="0">
                    <a:latin typeface="Times New Roman" panose="02020603050405020304" pitchFamily="18" charset="0"/>
                    <a:cs typeface="Times New Roman" panose="02020603050405020304" pitchFamily="18" charset="0"/>
                  </a:rPr>
                  <a:t>m</a:t>
                </a:r>
              </a:p>
              <a:p>
                <a:pPr marL="0" indent="0">
                  <a:buNone/>
                </a:pPr>
                <a:r>
                  <a:rPr lang="en-US" sz="1800" i="1" u="sng" dirty="0" smtClean="0">
                    <a:latin typeface="Times New Roman" panose="02020603050405020304" pitchFamily="18" charset="0"/>
                    <a:cs typeface="Times New Roman" panose="02020603050405020304" pitchFamily="18" charset="0"/>
                  </a:rPr>
                  <a:t>Output</a:t>
                </a:r>
                <a:r>
                  <a:rPr lang="en-US" sz="1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R</m:t>
                        </m:r>
                      </m:e>
                      <m:sub>
                        <m:r>
                          <m:rPr>
                            <m:sty m:val="p"/>
                          </m:rPr>
                          <a:rPr lang="en-US" sz="1800" b="0" i="0" smtClean="0">
                            <a:latin typeface="Cambria Math" panose="02040503050406030204" pitchFamily="18" charset="0"/>
                          </a:rPr>
                          <m:t>m</m:t>
                        </m:r>
                        <m:r>
                          <a:rPr lang="en-US" sz="1800" b="0" i="0" smtClean="0">
                            <a:latin typeface="Cambria Math" panose="02040503050406030204" pitchFamily="18" charset="0"/>
                          </a:rPr>
                          <m:t>+1</m:t>
                        </m:r>
                      </m:sub>
                    </m:sSub>
                    <m:r>
                      <a:rPr lang="en-US" sz="1800" b="0" i="0" smtClean="0">
                        <a:latin typeface="Cambria Math" panose="02040503050406030204" pitchFamily="18" charset="0"/>
                      </a:rPr>
                      <m:t>, </m:t>
                    </m:r>
                  </m:oMath>
                </a14:m>
                <a:r>
                  <a:rPr lang="en-US" sz="1800" dirty="0" smtClean="0">
                    <a:latin typeface="Times New Roman" panose="02020603050405020304" pitchFamily="18" charset="0"/>
                    <a:cs typeface="Times New Roman" panose="02020603050405020304" pitchFamily="18" charset="0"/>
                  </a:rPr>
                  <a:t>return rule with consequent size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+1</a:t>
                </a:r>
              </a:p>
              <a:p>
                <a:pPr marL="0" indent="0">
                  <a:buNone/>
                </a:pPr>
                <a:r>
                  <a:rPr lang="en-US" sz="1800" i="1" u="sng" dirty="0" smtClean="0">
                    <a:latin typeface="Times New Roman" panose="02020603050405020304" pitchFamily="18" charset="0"/>
                    <a:cs typeface="Times New Roman" panose="02020603050405020304" pitchFamily="18" charset="0"/>
                  </a:rPr>
                  <a:t>Step: </a:t>
                </a: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H</m:t>
                        </m:r>
                      </m:e>
                      <m:sub>
                        <m:r>
                          <m:rPr>
                            <m:sty m:val="p"/>
                          </m:rPr>
                          <a:rPr lang="en-US" sz="1800">
                            <a:latin typeface="Cambria Math" panose="02040503050406030204" pitchFamily="18" charset="0"/>
                          </a:rPr>
                          <m:t>m</m:t>
                        </m:r>
                        <m:r>
                          <a:rPr lang="en-US" sz="1800">
                            <a:latin typeface="Cambria Math" panose="02040503050406030204" pitchFamily="18" charset="0"/>
                          </a:rPr>
                          <m:t>+1</m:t>
                        </m:r>
                      </m:sub>
                    </m:sSub>
                    <m:r>
                      <a:rPr lang="en-US" sz="1800" b="0" i="0" smtClean="0">
                        <a:latin typeface="Cambria Math" panose="02040503050406030204" pitchFamily="18" charset="0"/>
                      </a:rPr>
                      <m:t>= </m:t>
                    </m:r>
                  </m:oMath>
                </a14:m>
                <a:r>
                  <a:rPr lang="en-US" sz="1800" dirty="0" err="1" smtClean="0">
                    <a:latin typeface="Times New Roman" panose="02020603050405020304" pitchFamily="18" charset="0"/>
                    <a:cs typeface="Times New Roman" panose="02020603050405020304" pitchFamily="18" charset="0"/>
                  </a:rPr>
                  <a:t>Apriori_Gen</a:t>
                </a:r>
                <a:r>
                  <a:rPr lang="en-US" sz="1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𝑚</m:t>
                        </m:r>
                      </m:sub>
                    </m:sSub>
                  </m:oMath>
                </a14:m>
                <a:r>
                  <a:rPr lang="en-US" sz="1800" dirty="0" smtClean="0">
                    <a:latin typeface="Times New Roman" panose="02020603050405020304" pitchFamily="18" charset="0"/>
                    <a:cs typeface="Times New Roman" panose="02020603050405020304" pitchFamily="18" charset="0"/>
                  </a:rPr>
                  <a:t>) // Generate all candidate rule i.e., </a:t>
                </a:r>
                <a14:m>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𝑏</m:t>
                            </m:r>
                          </m:e>
                          <m:e>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𝑐</m:t>
                            </m:r>
                          </m:e>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𝑐</m:t>
                            </m:r>
                          </m:e>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𝑑</m:t>
                            </m:r>
                          </m:e>
                          <m:e>
                            <m:r>
                              <a:rPr lang="en-US" sz="1800" b="0" i="1" smtClean="0">
                                <a:latin typeface="Cambria Math" panose="02040503050406030204" pitchFamily="18" charset="0"/>
                              </a:rPr>
                              <m:t>…</m:t>
                            </m:r>
                          </m:e>
                        </m:eqArr>
                      </m:e>
                    </m:d>
                  </m:oMath>
                </a14:m>
                <a:endParaRPr lang="en-US" sz="18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For each </a:t>
                </a:r>
                <a:r>
                  <a:rPr lang="en-US" sz="1800" i="1" dirty="0" err="1">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 </a:t>
                </a:r>
                <a:r>
                  <a:rPr lang="en-US" sz="1800"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𝑏</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oMath>
                </a14:m>
                <a:r>
                  <a:rPr lang="en-US" sz="1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H</m:t>
                        </m:r>
                      </m:e>
                      <m:sub>
                        <m:r>
                          <m:rPr>
                            <m:sty m:val="p"/>
                          </m:rPr>
                          <a:rPr lang="en-US" sz="1800">
                            <a:latin typeface="Cambria Math" panose="02040503050406030204" pitchFamily="18" charset="0"/>
                          </a:rPr>
                          <m:t>m</m:t>
                        </m:r>
                        <m:r>
                          <a:rPr lang="en-US" sz="1800">
                            <a:latin typeface="Cambria Math" panose="02040503050406030204" pitchFamily="18" charset="0"/>
                          </a:rPr>
                          <m:t>+1</m:t>
                        </m:r>
                      </m:sub>
                    </m:sSub>
                  </m:oMath>
                </a14:m>
                <a:r>
                  <a:rPr lang="en-US" sz="1800" dirty="0" smtClean="0">
                    <a:latin typeface="Times New Roman" panose="02020603050405020304" pitchFamily="18" charset="0"/>
                    <a:cs typeface="Times New Roman" panose="02020603050405020304" pitchFamily="18" charset="0"/>
                  </a:rPr>
                  <a:t> do // Check the confidence of each candidate rule.</a:t>
                </a: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conf</a:t>
                </a:r>
                <a:r>
                  <a:rPr lang="en-US" sz="18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den>
                    </m:f>
                  </m:oMath>
                </a14:m>
                <a:endParaRPr lang="en-US" sz="18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          If </a:t>
                </a:r>
                <a:r>
                  <a:rPr lang="en-US" sz="1800" dirty="0" err="1" smtClean="0">
                    <a:latin typeface="Times New Roman" panose="02020603050405020304" pitchFamily="18" charset="0"/>
                    <a:cs typeface="Times New Roman" panose="02020603050405020304" pitchFamily="18" charset="0"/>
                  </a:rPr>
                  <a:t>conf</a:t>
                </a:r>
                <a:r>
                  <a:rPr lang="en-US" sz="1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1800" i="1" u="sng">
                        <a:latin typeface="Cambria Math" panose="02040503050406030204" pitchFamily="18" charset="0"/>
                        <a:ea typeface="Cambria Math" panose="02040503050406030204" pitchFamily="18" charset="0"/>
                      </a:rPr>
                      <m:t>𝑚𝑖𝑛𝑐𝑜𝑛𝑓</m:t>
                    </m:r>
                  </m:oMath>
                </a14:m>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then</a:t>
                </a: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                   R = </a:t>
                </a:r>
                <a:r>
                  <a:rPr lang="en-US" sz="18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𝑏</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+1</m:t>
                        </m:r>
                      </m:sub>
                    </m:sSub>
                  </m:oMath>
                </a14:m>
                <a:r>
                  <a:rPr lang="en-US" sz="1800" dirty="0" smtClean="0">
                    <a:latin typeface="Times New Roman" panose="02020603050405020304" pitchFamily="18" charset="0"/>
                    <a:cs typeface="Times New Roman" panose="02020603050405020304" pitchFamily="18" charset="0"/>
                  </a:rPr>
                  <a:t>} //Add the rule</a:t>
                </a: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                   Return R</a:t>
                </a:r>
              </a:p>
              <a:p>
                <a:pPr marL="342900" indent="-342900">
                  <a:buFont typeface="+mj-lt"/>
                  <a:buAutoNum type="arabicPeriod"/>
                </a:pPr>
                <a:r>
                  <a:rPr lang="en-US" sz="1800" dirty="0" smtClean="0">
                    <a:latin typeface="Times New Roman" panose="02020603050405020304" pitchFamily="18" charset="0"/>
                    <a:cs typeface="Times New Roman" panose="02020603050405020304" pitchFamily="18" charset="0"/>
                  </a:rPr>
                  <a:t>Stop</a:t>
                </a:r>
                <a:endParaRPr lang="en-US" sz="1800" dirty="0">
                  <a:latin typeface="Times New Roman" panose="02020603050405020304" pitchFamily="18" charset="0"/>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68080" y="901521"/>
                <a:ext cx="8701557" cy="5589431"/>
              </a:xfrm>
              <a:blipFill>
                <a:blip r:embed="rId2"/>
                <a:stretch>
                  <a:fillRect l="-631" t="-1091" b="-1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449725" y="2828908"/>
                <a:ext cx="1024424" cy="646331"/>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k</a:t>
                </a:r>
                <a:r>
                  <a:rPr lang="en-US" dirty="0" smtClean="0">
                    <a:latin typeface="Times New Roman" panose="02020603050405020304" pitchFamily="18" charset="0"/>
                    <a:cs typeface="Times New Roman" panose="02020603050405020304" pitchFamily="18" charset="0"/>
                  </a:rPr>
                  <a:t>=2</a:t>
                </a:r>
              </a:p>
              <a:p>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oMath>
                </a14:m>
                <a:r>
                  <a:rPr lang="en-US" dirty="0" smtClean="0">
                    <a:latin typeface="Times New Roman" panose="02020603050405020304" pitchFamily="18" charset="0"/>
                    <a:cs typeface="Times New Roman" panose="02020603050405020304" pitchFamily="18" charset="0"/>
                  </a:rPr>
                  <a:t>c</a:t>
                </a:r>
                <a:endParaRPr lang="en-US"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449725" y="2828908"/>
                <a:ext cx="1024424" cy="646331"/>
              </a:xfrm>
              <a:prstGeom prst="rect">
                <a:avLst/>
              </a:prstGeom>
              <a:blipFill>
                <a:blip r:embed="rId3"/>
                <a:stretch>
                  <a:fillRect l="-4762"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449724" y="3390829"/>
                <a:ext cx="1258439" cy="923330"/>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k</a:t>
                </a:r>
                <a:r>
                  <a:rPr lang="en-US" dirty="0" smtClean="0">
                    <a:latin typeface="Times New Roman" panose="02020603050405020304" pitchFamily="18" charset="0"/>
                    <a:cs typeface="Times New Roman" panose="02020603050405020304" pitchFamily="18" charset="0"/>
                  </a:rPr>
                  <a:t>=3</a:t>
                </a:r>
              </a:p>
              <a:p>
                <a14:m>
                  <m:oMath xmlns:m="http://schemas.openxmlformats.org/officeDocument/2006/math">
                    <m:r>
                      <a:rPr lang="en-US" i="1">
                        <a:latin typeface="Cambria Math" panose="02040503050406030204" pitchFamily="18" charset="0"/>
                      </a:rPr>
                      <m:t>𝑎</m:t>
                    </m:r>
                    <m:r>
                      <a:rPr lang="en-US" b="0" i="1" smtClean="0">
                        <a:latin typeface="Cambria Math" panose="02040503050406030204" pitchFamily="18" charset="0"/>
                      </a:rPr>
                      <m:t>𝑏</m:t>
                    </m:r>
                    <m:r>
                      <a:rPr lang="en-US" i="1">
                        <a:latin typeface="Cambria Math" panose="02040503050406030204" pitchFamily="18" charset="0"/>
                      </a:rPr>
                      <m:t>→</m:t>
                    </m:r>
                  </m:oMath>
                </a14:m>
                <a:r>
                  <a:rPr lang="en-US" i="1" dirty="0" smtClean="0">
                    <a:latin typeface="Times New Roman" panose="02020603050405020304" pitchFamily="18" charset="0"/>
                    <a:cs typeface="Times New Roman" panose="02020603050405020304" pitchFamily="18" charset="0"/>
                  </a:rPr>
                  <a:t>cd</a:t>
                </a:r>
              </a:p>
              <a:p>
                <a:r>
                  <a:rPr lang="en-US" i="1" dirty="0" smtClean="0">
                    <a:latin typeface="Times New Roman" panose="02020603050405020304" pitchFamily="18" charset="0"/>
                    <a:cs typeface="Times New Roman" panose="02020603050405020304" pitchFamily="18" charset="0"/>
                  </a:rPr>
                  <a:t>etc.</a:t>
                </a:r>
                <a:endParaRPr lang="en-US" i="1"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49724" y="3390829"/>
                <a:ext cx="1258439" cy="923330"/>
              </a:xfrm>
              <a:prstGeom prst="rect">
                <a:avLst/>
              </a:prstGeom>
              <a:blipFill>
                <a:blip r:embed="rId4"/>
                <a:stretch>
                  <a:fillRect l="-3865" t="-3289" b="-9211"/>
                </a:stretch>
              </a:blipFill>
            </p:spPr>
            <p:txBody>
              <a:bodyPr/>
              <a:lstStyle/>
              <a:p>
                <a:r>
                  <a:rPr lang="en-US">
                    <a:noFill/>
                  </a:rPr>
                  <a:t> </a:t>
                </a:r>
              </a:p>
            </p:txBody>
          </p:sp>
        </mc:Fallback>
      </mc:AlternateContent>
      <p:sp>
        <p:nvSpPr>
          <p:cNvPr id="10" name="Right Brace 9"/>
          <p:cNvSpPr/>
          <p:nvPr/>
        </p:nvSpPr>
        <p:spPr>
          <a:xfrm>
            <a:off x="7419796" y="2978136"/>
            <a:ext cx="77273" cy="3606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p:cNvSpPr/>
          <p:nvPr/>
        </p:nvSpPr>
        <p:spPr>
          <a:xfrm>
            <a:off x="7445553" y="3492006"/>
            <a:ext cx="77273" cy="3606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45877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4" y="0"/>
            <a:ext cx="9716568" cy="604397"/>
          </a:xfrm>
        </p:spPr>
        <p:txBody>
          <a:bodyPr>
            <a:noAutofit/>
          </a:bodyPr>
          <a:lstStyle/>
          <a:p>
            <a:r>
              <a:rPr lang="en-US" sz="3000" dirty="0" smtClean="0">
                <a:solidFill>
                  <a:srgbClr val="A50021"/>
                </a:solidFill>
                <a:latin typeface="Times New Roman" pitchFamily="18" charset="0"/>
                <a:cs typeface="Times New Roman" pitchFamily="18" charset="0"/>
              </a:rPr>
              <a:t>Analysis of </a:t>
            </a:r>
            <a:r>
              <a:rPr lang="en-US" sz="3000" dirty="0" err="1" smtClean="0">
                <a:solidFill>
                  <a:srgbClr val="A50021"/>
                </a:solidFill>
                <a:latin typeface="Times New Roman" pitchFamily="18" charset="0"/>
                <a:cs typeface="Times New Roman" pitchFamily="18" charset="0"/>
              </a:rPr>
              <a:t>Apriori</a:t>
            </a:r>
            <a:r>
              <a:rPr lang="en-US" sz="3000" dirty="0" smtClean="0">
                <a:solidFill>
                  <a:srgbClr val="A50021"/>
                </a:solidFill>
                <a:latin typeface="Times New Roman" pitchFamily="18" charset="0"/>
                <a:cs typeface="Times New Roman" pitchFamily="18" charset="0"/>
              </a:rPr>
              <a:t> algorithm</a:t>
            </a:r>
            <a:endParaRPr lang="en-IN" sz="3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
        <p:nvSpPr>
          <p:cNvPr id="7" name="Content Placeholder 2"/>
          <p:cNvSpPr>
            <a:spLocks noGrp="1"/>
          </p:cNvSpPr>
          <p:nvPr>
            <p:ph idx="1"/>
          </p:nvPr>
        </p:nvSpPr>
        <p:spPr>
          <a:xfrm>
            <a:off x="468080" y="901521"/>
            <a:ext cx="8701557" cy="5589431"/>
          </a:xfrm>
        </p:spPr>
        <p:txBody>
          <a:bodyPr>
            <a:normAutofit/>
          </a:bodyPr>
          <a:lstStyle/>
          <a:p>
            <a:pPr marL="0" indent="0" algn="just">
              <a:buNone/>
            </a:pPr>
            <a:r>
              <a:rPr lang="en-US" sz="1800" i="1" u="sng" dirty="0">
                <a:latin typeface="Times New Roman" panose="02020603050405020304" pitchFamily="18" charset="0"/>
                <a:cs typeface="Times New Roman" panose="02020603050405020304" pitchFamily="18" charset="0"/>
              </a:rPr>
              <a:t>Illustration: </a:t>
            </a:r>
            <a:r>
              <a:rPr lang="en-US" sz="1800" dirty="0">
                <a:latin typeface="Times New Roman" panose="02020603050405020304" pitchFamily="18" charset="0"/>
                <a:cs typeface="Times New Roman" panose="02020603050405020304" pitchFamily="18" charset="0"/>
              </a:rPr>
              <a:t>Students are advised to extract all association rules for the frequent item set generated for data set in Table 19.8. Assume the threshold of </a:t>
            </a:r>
            <a:r>
              <a:rPr lang="en-US" sz="1800" i="1" u="sng" dirty="0" err="1">
                <a:latin typeface="Times New Roman" panose="02020603050405020304" pitchFamily="18" charset="0"/>
                <a:cs typeface="Times New Roman" panose="02020603050405020304" pitchFamily="18" charset="0"/>
              </a:rPr>
              <a:t>minconf</a:t>
            </a:r>
            <a:r>
              <a:rPr lang="en-US" sz="1800" i="1" u="sng"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50%</a:t>
            </a:r>
          </a:p>
          <a:p>
            <a:pPr marL="0"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Work out to be added here]</a:t>
            </a:r>
          </a:p>
          <a:p>
            <a:pPr marL="0"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Also</a:t>
            </a:r>
            <a:r>
              <a:rPr lang="en-US" sz="1800" dirty="0">
                <a:latin typeface="Times New Roman" panose="02020603050405020304" pitchFamily="18" charset="0"/>
                <a:cs typeface="Times New Roman" panose="02020603050405020304" pitchFamily="18" charset="0"/>
              </a:rPr>
              <a:t>, compare the performance of </a:t>
            </a:r>
            <a:r>
              <a:rPr lang="en-US" sz="1800" dirty="0" err="1">
                <a:latin typeface="Times New Roman" panose="02020603050405020304" pitchFamily="18" charset="0"/>
                <a:cs typeface="Times New Roman" panose="02020603050405020304" pitchFamily="18" charset="0"/>
              </a:rPr>
              <a:t>Apriori</a:t>
            </a:r>
            <a:r>
              <a:rPr lang="en-US" sz="1800" dirty="0">
                <a:latin typeface="Times New Roman" panose="02020603050405020304" pitchFamily="18" charset="0"/>
                <a:cs typeface="Times New Roman" panose="02020603050405020304" pitchFamily="18" charset="0"/>
              </a:rPr>
              <a:t>-rules with Brute-Force approach.</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6652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8" y="24952"/>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sp>
        <p:nvSpPr>
          <p:cNvPr id="5" name="TextBox 4"/>
          <p:cNvSpPr txBox="1"/>
          <p:nvPr/>
        </p:nvSpPr>
        <p:spPr>
          <a:xfrm>
            <a:off x="268763" y="702891"/>
            <a:ext cx="9092725" cy="5755422"/>
          </a:xfrm>
          <a:prstGeom prst="rect">
            <a:avLst/>
          </a:prstGeom>
          <a:noFill/>
        </p:spPr>
        <p:txBody>
          <a:bodyPr wrap="square" rtlCol="0">
            <a:spAutoFit/>
          </a:bodyPr>
          <a:lstStyle/>
          <a:p>
            <a:r>
              <a:rPr lang="en-US" sz="1600" b="1" u="sng" dirty="0">
                <a:solidFill>
                  <a:srgbClr val="073C8B"/>
                </a:solidFill>
                <a:latin typeface="Times New Roman" panose="02020603050405020304" pitchFamily="18" charset="0"/>
                <a:cs typeface="Times New Roman" panose="02020603050405020304" pitchFamily="18" charset="0"/>
              </a:rPr>
              <a:t>Definition </a:t>
            </a:r>
            <a:r>
              <a:rPr lang="en-US" sz="1600" b="1" u="sng" dirty="0" smtClean="0">
                <a:solidFill>
                  <a:srgbClr val="073C8B"/>
                </a:solidFill>
                <a:latin typeface="Times New Roman" panose="02020603050405020304" pitchFamily="18" charset="0"/>
                <a:cs typeface="Times New Roman" panose="02020603050405020304" pitchFamily="18" charset="0"/>
              </a:rPr>
              <a:t>19.2: </a:t>
            </a:r>
            <a:r>
              <a:rPr lang="en-US" sz="1600" b="1" u="sng" dirty="0" smtClean="0">
                <a:latin typeface="Times New Roman" panose="02020603050405020304" pitchFamily="18" charset="0"/>
                <a:cs typeface="Times New Roman" panose="02020603050405020304" pitchFamily="18" charset="0"/>
              </a:rPr>
              <a:t>ARM</a:t>
            </a:r>
          </a:p>
          <a:p>
            <a:pPr algn="just"/>
            <a:r>
              <a:rPr lang="en-US" sz="1600" dirty="0" smtClean="0">
                <a:latin typeface="Times New Roman" panose="02020603050405020304" pitchFamily="18" charset="0"/>
                <a:cs typeface="Times New Roman" panose="02020603050405020304" pitchFamily="18" charset="0"/>
              </a:rPr>
              <a:t>Association rule mining is to derive all logical dependencies among different attributes given a set of entities.</a:t>
            </a:r>
          </a:p>
          <a:p>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The association rule mining problem was first fundamental by Agarwal, </a:t>
            </a:r>
            <a:r>
              <a:rPr lang="en-US" sz="1600" dirty="0" err="1" smtClean="0">
                <a:latin typeface="Times New Roman" panose="02020603050405020304" pitchFamily="18" charset="0"/>
                <a:cs typeface="Times New Roman" panose="02020603050405020304" pitchFamily="18" charset="0"/>
              </a:rPr>
              <a:t>Imielinski</a:t>
            </a:r>
            <a:r>
              <a:rPr lang="en-US" sz="1600" dirty="0" smtClean="0">
                <a:latin typeface="Times New Roman" panose="02020603050405020304" pitchFamily="18" charset="0"/>
                <a:cs typeface="Times New Roman" panose="02020603050405020304" pitchFamily="18" charset="0"/>
              </a:rPr>
              <a:t> and Swami [R. Agarwal, T. </a:t>
            </a:r>
            <a:r>
              <a:rPr lang="en-US" sz="1600" dirty="0" err="1" smtClean="0">
                <a:latin typeface="Times New Roman" panose="02020603050405020304" pitchFamily="18" charset="0"/>
                <a:cs typeface="Times New Roman" panose="02020603050405020304" pitchFamily="18" charset="0"/>
              </a:rPr>
              <a:t>Imielinski</a:t>
            </a:r>
            <a:r>
              <a:rPr lang="en-US" sz="1600" dirty="0" smtClean="0">
                <a:latin typeface="Times New Roman" panose="02020603050405020304" pitchFamily="18" charset="0"/>
                <a:cs typeface="Times New Roman" panose="02020603050405020304" pitchFamily="18" charset="0"/>
              </a:rPr>
              <a:t>, and A. Swami, “Mining association rules between sets of items in large databases”, Proc. Of </a:t>
            </a:r>
            <a:r>
              <a:rPr lang="en-US" sz="1600" dirty="0" err="1" smtClean="0">
                <a:latin typeface="Times New Roman" panose="02020603050405020304" pitchFamily="18" charset="0"/>
                <a:cs typeface="Times New Roman" panose="02020603050405020304" pitchFamily="18" charset="0"/>
              </a:rPr>
              <a:t>Inlt</a:t>
            </a:r>
            <a:r>
              <a:rPr lang="en-US" sz="1600" dirty="0" smtClean="0">
                <a:latin typeface="Times New Roman" panose="02020603050405020304" pitchFamily="18" charset="0"/>
                <a:cs typeface="Times New Roman" panose="02020603050405020304" pitchFamily="18" charset="0"/>
              </a:rPr>
              <a:t>. Conf. on Management of Data, 1993] and is often referred to as the Market-Basket Analysis (MBA) problem. Let us discuss the MBA problem in the following.</a:t>
            </a:r>
          </a:p>
          <a:p>
            <a:endParaRPr lang="en-US" sz="1600" dirty="0" smtClean="0">
              <a:latin typeface="Times New Roman" panose="02020603050405020304" pitchFamily="18" charset="0"/>
              <a:cs typeface="Times New Roman" panose="02020603050405020304" pitchFamily="18" charset="0"/>
            </a:endParaRPr>
          </a:p>
          <a:p>
            <a:pPr algn="just"/>
            <a:r>
              <a:rPr lang="en-US" sz="1600" u="sng" dirty="0" smtClean="0">
                <a:latin typeface="Times New Roman" panose="02020603050405020304" pitchFamily="18" charset="0"/>
                <a:cs typeface="Times New Roman" panose="02020603050405020304" pitchFamily="18" charset="0"/>
              </a:rPr>
              <a:t>Market-Basket Analysis:</a:t>
            </a:r>
            <a:r>
              <a:rPr lang="en-US" sz="1600" dirty="0" smtClean="0">
                <a:latin typeface="Times New Roman" panose="02020603050405020304" pitchFamily="18" charset="0"/>
                <a:cs typeface="Times New Roman" panose="02020603050405020304" pitchFamily="18" charset="0"/>
              </a:rPr>
              <a:t> The concept of MBA stem out from the analysis of </a:t>
            </a:r>
            <a:r>
              <a:rPr lang="en-US" sz="1600" u="sng" dirty="0" smtClean="0">
                <a:latin typeface="Times New Roman" panose="02020603050405020304" pitchFamily="18" charset="0"/>
                <a:cs typeface="Times New Roman" panose="02020603050405020304" pitchFamily="18" charset="0"/>
              </a:rPr>
              <a:t>supermarket</a:t>
            </a:r>
            <a:r>
              <a:rPr lang="en-US" sz="1600" dirty="0" smtClean="0">
                <a:latin typeface="Times New Roman" panose="02020603050405020304" pitchFamily="18" charset="0"/>
                <a:cs typeface="Times New Roman" panose="02020603050405020304" pitchFamily="18" charset="0"/>
              </a:rPr>
              <a:t>. Here, given a set of transactions of items the task is to find relationships between the presences of various items. In other words, the problem is to analyze customer’s buying habits by finding associations between the different items that customers place in their shopping baskets. Hence, it is called </a:t>
            </a:r>
            <a:r>
              <a:rPr lang="en-US" sz="1600" u="sng" dirty="0" smtClean="0">
                <a:latin typeface="Times New Roman" panose="02020603050405020304" pitchFamily="18" charset="0"/>
                <a:cs typeface="Times New Roman" panose="02020603050405020304" pitchFamily="18" charset="0"/>
              </a:rPr>
              <a:t>Market-Basket</a:t>
            </a:r>
            <a:r>
              <a:rPr lang="en-US" sz="1600" dirty="0" smtClean="0">
                <a:latin typeface="Times New Roman" panose="02020603050405020304" pitchFamily="18" charset="0"/>
                <a:cs typeface="Times New Roman" panose="02020603050405020304" pitchFamily="18" charset="0"/>
              </a:rPr>
              <a:t>. The discovery of such association rules can help the super market owner to develop marketing strategies by gaining insight into matters like “which items are most frequently purchased by customers”. It also helps in inventory management, sale promotion strategies, supply-chain management, etc.</a:t>
            </a: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1201790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8" y="24952"/>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119641" y="792043"/>
                <a:ext cx="9092725" cy="3539430"/>
              </a:xfrm>
              <a:prstGeom prst="rect">
                <a:avLst/>
              </a:prstGeom>
              <a:noFill/>
            </p:spPr>
            <p:txBody>
              <a:bodyPr wrap="square" rtlCol="0">
                <a:spAutoFit/>
              </a:bodyPr>
              <a:lstStyle/>
              <a:p>
                <a:r>
                  <a:rPr lang="en-US" sz="1600" dirty="0" smtClean="0">
                    <a:solidFill>
                      <a:srgbClr val="073C8B"/>
                    </a:solidFill>
                    <a:latin typeface="Times New Roman" panose="02020603050405020304" pitchFamily="18" charset="0"/>
                    <a:cs typeface="Times New Roman" panose="02020603050405020304" pitchFamily="18" charset="0"/>
                  </a:rPr>
                  <a:t>Example 19.1: Market-Basket Analysis</a:t>
                </a:r>
              </a:p>
              <a:p>
                <a:endParaRPr lang="en-US" sz="1600" dirty="0" smtClean="0">
                  <a:solidFill>
                    <a:srgbClr val="073C8B"/>
                  </a:solidFill>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Suppose, a set of customer purchase data are collected from a grocery stores. Table 19.1 shows a small sample. From this data, the store owner is interested to learn about the purchasing behavior of their customers. That is, which items are occurring more frequent. For example following two are more frequent.</a:t>
                </a:r>
              </a:p>
              <a:p>
                <a:pPr marL="285750" indent="-285750" algn="just">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𝐵𝑟𝑒𝑎𝑑</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𝑚𝑖𝑙𝑘</m:t>
                    </m:r>
                  </m:oMath>
                </a14:m>
                <a:endParaRPr lang="en-US"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cs typeface="Times New Roman" panose="02020603050405020304" pitchFamily="18" charset="0"/>
                      </a:rPr>
                      <m:t>𝐷𝑖𝑎𝑝𝑒𝑟</m:t>
                    </m:r>
                    <m:r>
                      <a:rPr lang="en-US" sz="1600" i="1" dirty="0" smtClean="0">
                        <a:latin typeface="Cambria Math" panose="02040503050406030204" pitchFamily="18" charset="0"/>
                        <a:cs typeface="Times New Roman" panose="02020603050405020304" pitchFamily="18" charset="0"/>
                      </a:rPr>
                      <m:t>−</m:t>
                    </m:r>
                    <m:r>
                      <a:rPr lang="en-US" sz="1600" i="1" dirty="0" smtClean="0">
                        <a:latin typeface="Cambria Math" panose="02040503050406030204" pitchFamily="18" charset="0"/>
                        <a:cs typeface="Times New Roman" panose="02020603050405020304" pitchFamily="18" charset="0"/>
                      </a:rPr>
                      <m:t>𝑏𝑒𝑒𝑟</m:t>
                    </m:r>
                  </m:oMath>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119641" y="792043"/>
                <a:ext cx="9092725" cy="3539430"/>
              </a:xfrm>
              <a:prstGeom prst="rect">
                <a:avLst/>
              </a:prstGeom>
              <a:blipFill>
                <a:blip r:embed="rId2"/>
                <a:stretch>
                  <a:fillRect l="-402" t="-516" r="-335"/>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1007655521"/>
              </p:ext>
            </p:extLst>
          </p:nvPr>
        </p:nvGraphicFramePr>
        <p:xfrm>
          <a:off x="3129044" y="3247402"/>
          <a:ext cx="3103405" cy="2592169"/>
        </p:xfrm>
        <a:graphic>
          <a:graphicData uri="http://schemas.openxmlformats.org/drawingml/2006/table">
            <a:tbl>
              <a:tblPr firstRow="1" bandRow="1">
                <a:tableStyleId>{616DA210-FB5B-4158-B5E0-FEB733F419BA}</a:tableStyleId>
              </a:tblPr>
              <a:tblGrid>
                <a:gridCol w="847315">
                  <a:extLst>
                    <a:ext uri="{9D8B030D-6E8A-4147-A177-3AD203B41FA5}">
                      <a16:colId xmlns:a16="http://schemas.microsoft.com/office/drawing/2014/main" val="3634399840"/>
                    </a:ext>
                  </a:extLst>
                </a:gridCol>
                <a:gridCol w="2256090">
                  <a:extLst>
                    <a:ext uri="{9D8B030D-6E8A-4147-A177-3AD203B41FA5}">
                      <a16:colId xmlns:a16="http://schemas.microsoft.com/office/drawing/2014/main" val="3375763300"/>
                    </a:ext>
                  </a:extLst>
                </a:gridCol>
              </a:tblGrid>
              <a:tr h="367129">
                <a:tc>
                  <a:txBody>
                    <a:bodyPr/>
                    <a:lstStyle/>
                    <a:p>
                      <a:r>
                        <a:rPr lang="en-US" sz="1600" dirty="0" smtClean="0">
                          <a:latin typeface="Times New Roman" panose="02020603050405020304" pitchFamily="18" charset="0"/>
                          <a:cs typeface="Times New Roman" panose="02020603050405020304" pitchFamily="18" charset="0"/>
                        </a:rPr>
                        <a:t>Basket</a:t>
                      </a:r>
                      <a:endParaRPr lang="en-US" sz="16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l"/>
                      <a:r>
                        <a:rPr lang="en-US" sz="1600" dirty="0" smtClean="0">
                          <a:solidFill>
                            <a:schemeClr val="tx1"/>
                          </a:solidFill>
                          <a:latin typeface="Times New Roman" panose="02020603050405020304" pitchFamily="18" charset="0"/>
                          <a:cs typeface="Times New Roman" panose="02020603050405020304" pitchFamily="18" charset="0"/>
                        </a:rPr>
                        <a:t>Items</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2418169"/>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bread, milk,</a:t>
                      </a:r>
                      <a:r>
                        <a:rPr lang="en-US" sz="1600" baseline="0" dirty="0" smtClean="0">
                          <a:solidFill>
                            <a:schemeClr val="tx1"/>
                          </a:solidFill>
                          <a:latin typeface="Times New Roman" panose="02020603050405020304" pitchFamily="18" charset="0"/>
                          <a:cs typeface="Times New Roman" panose="02020603050405020304" pitchFamily="18" charset="0"/>
                        </a:rPr>
                        <a:t> diaper, cola</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863302"/>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2</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bread, diaper, beer, </a:t>
                      </a:r>
                      <a:r>
                        <a:rPr lang="en-US" sz="1600" dirty="0" err="1" smtClean="0">
                          <a:solidFill>
                            <a:schemeClr val="tx1"/>
                          </a:solidFill>
                          <a:latin typeface="Times New Roman" panose="02020603050405020304" pitchFamily="18" charset="0"/>
                          <a:cs typeface="Times New Roman" panose="02020603050405020304" pitchFamily="18" charset="0"/>
                        </a:rPr>
                        <a:t>eeg</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1152242"/>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3</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milk, diaper, beer, cola</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2991822"/>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4</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bread, milk, tea</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09064383"/>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5</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bread, milk, diaper, beer</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039742028"/>
                  </a:ext>
                </a:extLst>
              </a:tr>
              <a:tr h="370840">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6</a:t>
                      </a:r>
                      <a:endParaRPr lang="en-US" sz="16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milk, tea, sugar, diaper</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742575872"/>
                  </a:ext>
                </a:extLst>
              </a:tr>
            </a:tbl>
          </a:graphicData>
        </a:graphic>
      </p:graphicFrame>
      <p:sp>
        <p:nvSpPr>
          <p:cNvPr id="8" name="TextBox 7"/>
          <p:cNvSpPr txBox="1"/>
          <p:nvPr/>
        </p:nvSpPr>
        <p:spPr>
          <a:xfrm>
            <a:off x="1545507" y="2842038"/>
            <a:ext cx="6240992"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Table 19.1 A sample data</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792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334" y="351444"/>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Introduction (Contd..)</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TextBox 4"/>
              <p:cNvSpPr txBox="1"/>
              <p:nvPr/>
            </p:nvSpPr>
            <p:spPr>
              <a:xfrm>
                <a:off x="239283" y="1279943"/>
                <a:ext cx="9092725" cy="4524315"/>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We can say that two rules </a:t>
                </a:r>
                <a14:m>
                  <m:oMath xmlns:m="http://schemas.openxmlformats.org/officeDocument/2006/math">
                    <m:d>
                      <m:dPr>
                        <m:begChr m:val="{"/>
                        <m:endChr m:val="}"/>
                        <m:ctrlPr>
                          <a:rPr lang="en-US" sz="160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𝑏𝑟𝑒𝑎𝑑</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𝑚𝑖𝑙𝑘</m:t>
                        </m:r>
                      </m:e>
                    </m:d>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𝑏</m:t>
                        </m:r>
                        <m:r>
                          <a:rPr lang="en-US" sz="1600" b="0" i="1" smtClean="0">
                            <a:latin typeface="Cambria Math" panose="02040503050406030204" pitchFamily="18" charset="0"/>
                            <a:cs typeface="Times New Roman" panose="02020603050405020304" pitchFamily="18" charset="0"/>
                          </a:rPr>
                          <m:t>𝑒𝑒𝑟</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𝑑𝑖𝑎𝑝𝑒𝑟</m:t>
                        </m:r>
                      </m:e>
                    </m:d>
                  </m:oMath>
                </a14:m>
                <a:r>
                  <a:rPr lang="en-US" sz="1600" dirty="0" smtClean="0">
                    <a:latin typeface="Times New Roman" panose="02020603050405020304" pitchFamily="18" charset="0"/>
                    <a:cs typeface="Times New Roman" panose="02020603050405020304" pitchFamily="18" charset="0"/>
                  </a:rPr>
                  <a:t>, or more precisely, two association rules suggesting a strong relationships between the sales of </a:t>
                </a:r>
                <a:r>
                  <a:rPr lang="en-US" sz="1600" u="sng" dirty="0" smtClean="0">
                    <a:latin typeface="Times New Roman" panose="02020603050405020304" pitchFamily="18" charset="0"/>
                    <a:cs typeface="Times New Roman" panose="02020603050405020304" pitchFamily="18" charset="0"/>
                  </a:rPr>
                  <a:t>bread and milk</a:t>
                </a:r>
                <a:r>
                  <a:rPr lang="en-US" sz="1600" dirty="0" smtClean="0">
                    <a:latin typeface="Times New Roman" panose="02020603050405020304" pitchFamily="18" charset="0"/>
                    <a:cs typeface="Times New Roman" panose="02020603050405020304" pitchFamily="18" charset="0"/>
                  </a:rPr>
                  <a:t>, and </a:t>
                </a:r>
                <a:r>
                  <a:rPr lang="en-US" sz="1600" u="sng" dirty="0" smtClean="0">
                    <a:latin typeface="Times New Roman" panose="02020603050405020304" pitchFamily="18" charset="0"/>
                    <a:cs typeface="Times New Roman" panose="02020603050405020304" pitchFamily="18" charset="0"/>
                  </a:rPr>
                  <a:t>beer, diaper</a:t>
                </a:r>
                <a:r>
                  <a:rPr lang="en-US" sz="1600" dirty="0" smtClean="0">
                    <a:latin typeface="Times New Roman" panose="02020603050405020304" pitchFamily="18" charset="0"/>
                    <a:cs typeface="Times New Roman" panose="02020603050405020304" pitchFamily="18" charset="0"/>
                  </a:rPr>
                  <a:t> exist (this means, customer, who purchases bread (or beer) also likely to purchase milk (or diaper).</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The process of analyzing customer buying habits by finding association between different items can be extended to many application domains like medical diagnosis, web mining, text mining, bioinformatics, scientific data analysis, insurance schemas, etc. In general, an association rule can be expressed as</a:t>
                </a:r>
              </a:p>
              <a:p>
                <a:pPr algn="just"/>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𝐿</m:t>
                              </m:r>
                            </m:sub>
                          </m:sSub>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𝑅</m:t>
                              </m:r>
                            </m:sub>
                          </m:sSub>
                        </m:e>
                      </m:d>
                    </m:oMath>
                  </m:oMathPara>
                </a14:m>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i="1">
                            <a:latin typeface="Cambria Math" panose="02040503050406030204" pitchFamily="18" charset="0"/>
                            <a:cs typeface="Times New Roman" panose="02020603050405020304" pitchFamily="18" charset="0"/>
                          </a:rPr>
                          <m:t>𝐿</m:t>
                        </m:r>
                      </m:sub>
                    </m:sSub>
                  </m:oMath>
                </a14:m>
                <a:r>
                  <a:rPr lang="en-US" sz="16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𝑅</m:t>
                        </m:r>
                      </m:sub>
                    </m:sSub>
                  </m:oMath>
                </a14:m>
                <a:r>
                  <a:rPr lang="en-US" sz="1600" dirty="0" smtClean="0">
                    <a:latin typeface="Times New Roman" panose="02020603050405020304" pitchFamily="18" charset="0"/>
                    <a:cs typeface="Times New Roman" panose="02020603050405020304" pitchFamily="18" charset="0"/>
                  </a:rPr>
                  <a:t> denotes a set of items (non-empty). However, there is no universally accepted notation for expression association rules and we may merely follow the popular convention. Further, note that in our convention an arrow is used to specify whether the relation is bi-directional. Sometimes, the relationship may be unidirectional, that is, </a:t>
                </a:r>
                <a14:m>
                  <m:oMath xmlns:m="http://schemas.openxmlformats.org/officeDocument/2006/math">
                    <m:d>
                      <m:dPr>
                        <m:begChr m:val="{"/>
                        <m:endChr m:val="}"/>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𝑅</m:t>
                            </m:r>
                          </m:sub>
                        </m:sSub>
                      </m:e>
                    </m:d>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𝑆</m:t>
                            </m:r>
                          </m:e>
                          <m:sub>
                            <m:r>
                              <a:rPr lang="en-US" sz="1600" b="0" i="1" smtClean="0">
                                <a:latin typeface="Cambria Math" panose="02040503050406030204" pitchFamily="18" charset="0"/>
                                <a:cs typeface="Times New Roman" panose="02020603050405020304" pitchFamily="18" charset="0"/>
                              </a:rPr>
                              <m:t>𝐿</m:t>
                            </m:r>
                          </m:sub>
                        </m:sSub>
                      </m:e>
                    </m:d>
                  </m:oMath>
                </a14:m>
                <a:r>
                  <a:rPr lang="en-US" sz="1600" dirty="0" smtClean="0">
                    <a:latin typeface="Times New Roman" panose="02020603050405020304" pitchFamily="18" charset="0"/>
                    <a:cs typeface="Times New Roman" panose="02020603050405020304" pitchFamily="18" charset="0"/>
                  </a:rPr>
                  <a:t> are both equivalent. </a:t>
                </a: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239283" y="1279943"/>
                <a:ext cx="9092725" cy="4524315"/>
              </a:xfrm>
              <a:prstGeom prst="rect">
                <a:avLst/>
              </a:prstGeom>
              <a:blipFill>
                <a:blip r:embed="rId2"/>
                <a:stretch>
                  <a:fillRect l="-335" t="-404" r="-335"/>
                </a:stretch>
              </a:blipFill>
            </p:spPr>
            <p:txBody>
              <a:bodyPr/>
              <a:lstStyle/>
              <a:p>
                <a:r>
                  <a:rPr lang="en-US">
                    <a:noFill/>
                  </a:rPr>
                  <a:t> </a:t>
                </a:r>
              </a:p>
            </p:txBody>
          </p:sp>
        </mc:Fallback>
      </mc:AlternateContent>
    </p:spTree>
    <p:extLst>
      <p:ext uri="{BB962C8B-B14F-4D97-AF65-F5344CB8AC3E}">
        <p14:creationId xmlns:p14="http://schemas.microsoft.com/office/powerpoint/2010/main" val="478493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206" y="188006"/>
            <a:ext cx="8425339" cy="702893"/>
          </a:xfrm>
        </p:spPr>
        <p:txBody>
          <a:bodyPr>
            <a:normAutofit/>
          </a:bodyPr>
          <a:lstStyle/>
          <a:p>
            <a:r>
              <a:rPr lang="en-US" sz="4000" dirty="0" smtClean="0">
                <a:solidFill>
                  <a:srgbClr val="A50021"/>
                </a:solidFill>
                <a:latin typeface="Times New Roman" pitchFamily="18" charset="0"/>
                <a:cs typeface="Times New Roman" pitchFamily="18" charset="0"/>
              </a:rPr>
              <a:t>Association rule vs. Classification rule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9283" y="702892"/>
            <a:ext cx="8853442" cy="601858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mc:AlternateContent xmlns:mc="http://schemas.openxmlformats.org/markup-compatibility/2006">
        <mc:Choice xmlns:a14="http://schemas.microsoft.com/office/drawing/2010/main" Requires="a14">
          <p:sp>
            <p:nvSpPr>
              <p:cNvPr id="5" name="TextBox 4"/>
              <p:cNvSpPr txBox="1"/>
              <p:nvPr/>
            </p:nvSpPr>
            <p:spPr>
              <a:xfrm>
                <a:off x="477088" y="961319"/>
                <a:ext cx="9092725" cy="6986528"/>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Classification rule of the form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and association rule of the same form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look alike but they have different implications.</a:t>
                </a:r>
              </a:p>
              <a:p>
                <a:pPr algn="just"/>
                <a:endParaRPr 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First, classification rules are concerned with predicting an entity to which it belongs. So, the right-hand part of the rule is always a single attribute called class label. Whereas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representing an association rule,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may be consists of one or more element(s).</a:t>
                </a:r>
              </a:p>
              <a:p>
                <a:pPr marL="342900" indent="-342900" algn="just">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Both the rules imply logical dependence of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on </a:t>
                </a:r>
                <a14:m>
                  <m:oMath xmlns:m="http://schemas.openxmlformats.org/officeDocument/2006/math">
                    <m:r>
                      <a:rPr lang="en-US" sz="1600" i="1">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In case of classification rule, </a:t>
                </a:r>
                <a14:m>
                  <m:oMath xmlns:m="http://schemas.openxmlformats.org/officeDocument/2006/math">
                    <m:r>
                      <a:rPr lang="en-US" sz="1600" i="1">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a conjunctions of attributes and relations with their values. In other words, the left-hand part in classification rule potentially includes test on the value of any attribute or combination of attribute. On the other hand,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𝑜𝑟</m:t>
                    </m:r>
                    <m:r>
                      <a:rPr lang="en-US" sz="1600" b="0" i="1" smtClean="0">
                        <a:latin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smtClean="0">
                    <a:latin typeface="Times New Roman" panose="02020603050405020304" pitchFamily="18" charset="0"/>
                    <a:cs typeface="Times New Roman" panose="02020603050405020304" pitchFamily="18" charset="0"/>
                  </a:rPr>
                  <a:t> in association rule includes a set of values rather than tests.</a:t>
                </a:r>
              </a:p>
              <a:p>
                <a:pPr marL="342900" indent="-342900" algn="just">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Classification rule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IF</m:t>
                    </m:r>
                    <m:r>
                      <a:rPr lang="en-US" sz="1600" b="0" i="0" smtClean="0">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THEN</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is either fires (that is, satisfies) or not; whereas, in case of association rule </a:t>
                </a:r>
                <a14:m>
                  <m:oMath xmlns:m="http://schemas.openxmlformats.org/officeDocument/2006/math">
                    <m:r>
                      <a:rPr lang="en-US" sz="1600" i="1">
                        <a:latin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 it is a matter of degree of strength how </a:t>
                </a:r>
                <a14:m>
                  <m:oMath xmlns:m="http://schemas.openxmlformats.org/officeDocument/2006/math">
                    <m:r>
                      <a:rPr lang="en-US" sz="1600" i="1">
                        <a:latin typeface="Cambria Math" panose="02040503050406030204" pitchFamily="18" charset="0"/>
                        <a:cs typeface="Times New Roman" panose="02020603050405020304" pitchFamily="18" charset="0"/>
                      </a:rPr>
                      <m:t>𝑋</m:t>
                    </m:r>
                  </m:oMath>
                </a14:m>
                <a:r>
                  <a:rPr lang="en-US" sz="1600" dirty="0" smtClean="0">
                    <a:latin typeface="Times New Roman" panose="02020603050405020304" pitchFamily="18" charset="0"/>
                    <a:cs typeface="Times New Roman" panose="02020603050405020304" pitchFamily="18" charset="0"/>
                  </a:rPr>
                  <a:t> is related to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oMath>
                </a14:m>
                <a:r>
                  <a:rPr lang="en-US" sz="16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smtClean="0">
                    <a:latin typeface="Times New Roman" panose="02020603050405020304" pitchFamily="18" charset="0"/>
                    <a:cs typeface="Times New Roman" panose="02020603050405020304" pitchFamily="18" charset="0"/>
                  </a:rPr>
                  <a:t>In the case of classification rules, we are generally interested in the quality of a rule set as a whole. It is all the rules working in combination that determine the effectiveness of a classifier, not any individual rule or rules.</a:t>
                </a:r>
              </a:p>
              <a:p>
                <a:pPr marL="341313" indent="-341313" algn="just"/>
                <a:r>
                  <a:rPr lang="en-US" sz="1600" dirty="0" smtClean="0">
                    <a:latin typeface="Times New Roman" panose="02020603050405020304" pitchFamily="18" charset="0"/>
                    <a:cs typeface="Times New Roman" panose="02020603050405020304" pitchFamily="18" charset="0"/>
                  </a:rPr>
                  <a:t>       In the case of association rules, the emphasis is on the quality of each individual rule, instead of the whole set of rules. 	</a:t>
                </a:r>
                <a:endParaRPr lang="en-US"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477088" y="961319"/>
                <a:ext cx="9092725" cy="6986528"/>
              </a:xfrm>
              <a:prstGeom prst="rect">
                <a:avLst/>
              </a:prstGeom>
              <a:blipFill>
                <a:blip r:embed="rId2"/>
                <a:stretch>
                  <a:fillRect l="-335" t="-262" r="-335"/>
                </a:stretch>
              </a:blipFill>
            </p:spPr>
            <p:txBody>
              <a:bodyPr/>
              <a:lstStyle/>
              <a:p>
                <a:r>
                  <a:rPr lang="en-PH">
                    <a:noFill/>
                  </a:rPr>
                  <a:t> </a:t>
                </a:r>
              </a:p>
            </p:txBody>
          </p:sp>
        </mc:Fallback>
      </mc:AlternateContent>
    </p:spTree>
    <p:extLst>
      <p:ext uri="{BB962C8B-B14F-4D97-AF65-F5344CB8AC3E}">
        <p14:creationId xmlns:p14="http://schemas.microsoft.com/office/powerpoint/2010/main" val="28346346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5748</TotalTime>
  <Words>4851</Words>
  <Application>Microsoft Office PowerPoint</Application>
  <PresentationFormat>Custom</PresentationFormat>
  <Paragraphs>1135</Paragraphs>
  <Slides>52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Calibri</vt:lpstr>
      <vt:lpstr>Cambria Math</vt:lpstr>
      <vt:lpstr>Constantia</vt:lpstr>
      <vt:lpstr>Times New Roman</vt:lpstr>
      <vt:lpstr>Wingdings</vt:lpstr>
      <vt:lpstr>Wingdings 2</vt:lpstr>
      <vt:lpstr>Flow</vt:lpstr>
      <vt:lpstr>1_Flow</vt:lpstr>
      <vt:lpstr>Data Analytics (CS 3203N)</vt:lpstr>
      <vt:lpstr>Topics to be covered…</vt:lpstr>
      <vt:lpstr>Introduction</vt:lpstr>
      <vt:lpstr>Introduction </vt:lpstr>
      <vt:lpstr>Introduction</vt:lpstr>
      <vt:lpstr>Introduction (Contd..)</vt:lpstr>
      <vt:lpstr>Introduction (Contd..)</vt:lpstr>
      <vt:lpstr>Introduction (Contd..)</vt:lpstr>
      <vt:lpstr>Association rule vs. Classification rule</vt:lpstr>
      <vt:lpstr>Some basic definitions and terminologies</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Some basic definitions and terminologies (Contd..)</vt:lpstr>
      <vt:lpstr>Binary representation of data</vt:lpstr>
      <vt:lpstr>Binary representation of data</vt:lpstr>
      <vt:lpstr>Association Rule Mining</vt:lpstr>
      <vt:lpstr>Association Rule Mining (Contd..)</vt:lpstr>
      <vt:lpstr>Association Rule Mining (Contd..)</vt:lpstr>
      <vt:lpstr>Problem specification and solution strategy</vt:lpstr>
      <vt:lpstr>Naïve approach to frequent itemsets generation</vt:lpstr>
      <vt:lpstr>Naïve approach to frequent itemsets generation (Contd..)</vt:lpstr>
      <vt:lpstr>Apriori algorithm to frequent itemsets generation</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Apriori algorithm to frequent itemsets generation (Contd..)</vt:lpstr>
      <vt:lpstr>Analysis of Apriori algorithm</vt:lpstr>
      <vt:lpstr>Analysis of Apriori algorithm</vt:lpstr>
      <vt:lpstr>Analysis of Apriori algorithm</vt:lpstr>
      <vt:lpstr>Analysis of Apriori algorithm</vt:lpstr>
      <vt:lpstr>Analysis of Apriori algorithm</vt:lpstr>
      <vt:lpstr>Analysis of Apriori algorithm</vt:lpstr>
      <vt:lpstr>Analysis of Apriori algorithm</vt:lpstr>
      <vt:lpstr>Analysis of Apriori algorithm</vt:lpstr>
      <vt:lpstr>Analysis of Apriori algorithm</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DCISM</cp:lastModifiedBy>
  <cp:revision>961</cp:revision>
  <dcterms:created xsi:type="dcterms:W3CDTF">2016-07-28T11:27:44Z</dcterms:created>
  <dcterms:modified xsi:type="dcterms:W3CDTF">2022-03-01T04:01:54Z</dcterms:modified>
</cp:coreProperties>
</file>